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8"/>
  </p:notesMasterIdLst>
  <p:handoutMasterIdLst>
    <p:handoutMasterId r:id="rId59"/>
  </p:handoutMasterIdLst>
  <p:sldIdLst>
    <p:sldId id="636" r:id="rId4"/>
    <p:sldId id="258" r:id="rId5"/>
    <p:sldId id="637" r:id="rId6"/>
    <p:sldId id="638" r:id="rId7"/>
    <p:sldId id="639" r:id="rId8"/>
    <p:sldId id="257" r:id="rId9"/>
    <p:sldId id="655" r:id="rId10"/>
    <p:sldId id="671" r:id="rId11"/>
    <p:sldId id="672" r:id="rId12"/>
    <p:sldId id="673" r:id="rId13"/>
    <p:sldId id="674" r:id="rId14"/>
    <p:sldId id="675" r:id="rId15"/>
    <p:sldId id="676" r:id="rId16"/>
    <p:sldId id="366" r:id="rId17"/>
    <p:sldId id="340" r:id="rId18"/>
    <p:sldId id="370" r:id="rId19"/>
    <p:sldId id="614" r:id="rId20"/>
    <p:sldId id="640" r:id="rId21"/>
    <p:sldId id="642" r:id="rId22"/>
    <p:sldId id="677" r:id="rId23"/>
    <p:sldId id="678" r:id="rId24"/>
    <p:sldId id="680" r:id="rId25"/>
    <p:sldId id="679" r:id="rId26"/>
    <p:sldId id="681" r:id="rId27"/>
    <p:sldId id="682" r:id="rId28"/>
    <p:sldId id="656" r:id="rId29"/>
    <p:sldId id="683" r:id="rId30"/>
    <p:sldId id="643" r:id="rId31"/>
    <p:sldId id="658" r:id="rId32"/>
    <p:sldId id="644" r:id="rId33"/>
    <p:sldId id="645" r:id="rId34"/>
    <p:sldId id="646" r:id="rId35"/>
    <p:sldId id="647" r:id="rId36"/>
    <p:sldId id="691" r:id="rId37"/>
    <p:sldId id="692" r:id="rId38"/>
    <p:sldId id="693" r:id="rId39"/>
    <p:sldId id="694" r:id="rId40"/>
    <p:sldId id="695" r:id="rId41"/>
    <p:sldId id="696" r:id="rId42"/>
    <p:sldId id="697" r:id="rId43"/>
    <p:sldId id="698" r:id="rId44"/>
    <p:sldId id="699" r:id="rId45"/>
    <p:sldId id="700" r:id="rId46"/>
    <p:sldId id="701" r:id="rId47"/>
    <p:sldId id="702" r:id="rId48"/>
    <p:sldId id="703" r:id="rId49"/>
    <p:sldId id="704" r:id="rId50"/>
    <p:sldId id="705" r:id="rId51"/>
    <p:sldId id="706" r:id="rId52"/>
    <p:sldId id="402" r:id="rId53"/>
    <p:sldId id="459" r:id="rId54"/>
    <p:sldId id="592" r:id="rId55"/>
    <p:sldId id="407" r:id="rId56"/>
    <p:sldId id="268" r:id="rId57"/>
  </p:sldIdLst>
  <p:sldSz cx="12198350" cy="6859270"/>
  <p:notesSz cx="6858000" cy="9144000"/>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2928" userDrawn="1">
          <p15:clr>
            <a:srgbClr val="A4A3A4"/>
          </p15:clr>
        </p15:guide>
        <p15:guide id="3" pos="866" userDrawn="1">
          <p15:clr>
            <a:srgbClr val="A4A3A4"/>
          </p15:clr>
        </p15:guide>
        <p15:guide id="4" pos="37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6D8D"/>
    <a:srgbClr val="3E5CCC"/>
    <a:srgbClr val="92D050"/>
    <a:srgbClr val="3A4187"/>
    <a:srgbClr val="8C9EE0"/>
    <a:srgbClr val="28A7E1"/>
    <a:srgbClr val="1A8ABC"/>
    <a:srgbClr val="A4B3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5681" autoAdjust="0"/>
  </p:normalViewPr>
  <p:slideViewPr>
    <p:cSldViewPr showGuides="1">
      <p:cViewPr varScale="1">
        <p:scale>
          <a:sx n="91" d="100"/>
          <a:sy n="91" d="100"/>
        </p:scale>
        <p:origin x="252" y="48"/>
      </p:cViewPr>
      <p:guideLst>
        <p:guide orient="horz" pos="2160"/>
        <p:guide orient="horz" pos="2928"/>
        <p:guide pos="866"/>
        <p:guide pos="373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2852" y="36"/>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3.xml"/><Relationship Id="rId59" Type="http://schemas.openxmlformats.org/officeDocument/2006/relationships/handoutMaster" Target="handoutMasters/handoutMaster1.xml"/><Relationship Id="rId58" Type="http://schemas.openxmlformats.org/officeDocument/2006/relationships/notesMaster" Target="notesMasters/notesMaster1.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3648A5-1AAC-44C2-A860-4F80AF8A9A26}"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D4BE859-46AC-4E08-A9B0-A4992BE5FD0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BF97D0-0773-4E69-AF7F-C79F2523E17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C1F428-825D-447D-9C0B-75CC2874064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6851570" y="332656"/>
            <a:ext cx="3514805"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第</a:t>
            </a:r>
            <a:r>
              <a:rPr lang="en-US" altLang="zh-CN" sz="1800" b="0" dirty="0">
                <a:latin typeface="微软雅黑" panose="020B0503020204020204" pitchFamily="34" charset="-122"/>
                <a:ea typeface="微软雅黑" panose="020B0503020204020204" pitchFamily="34" charset="-122"/>
              </a:rPr>
              <a:t>6</a:t>
            </a:r>
            <a:r>
              <a:rPr lang="zh-CN" altLang="en-US" sz="1800" b="0" dirty="0">
                <a:latin typeface="微软雅黑" panose="020B0503020204020204" pitchFamily="34" charset="-122"/>
                <a:ea typeface="微软雅黑" panose="020B0503020204020204" pitchFamily="34" charset="-122"/>
              </a:rPr>
              <a:t>章配置网络和</a:t>
            </a:r>
            <a:r>
              <a:rPr lang="en-US" altLang="zh-CN" sz="1800" b="0" dirty="0">
                <a:latin typeface="微软雅黑" panose="020B0503020204020204" pitchFamily="34" charset="-122"/>
                <a:ea typeface="微软雅黑" panose="020B0503020204020204" pitchFamily="34" charset="-122"/>
              </a:rPr>
              <a:t>firewall</a:t>
            </a:r>
            <a:r>
              <a:rPr lang="zh-CN" altLang="en-US" sz="1800" b="0" dirty="0">
                <a:latin typeface="微软雅黑" panose="020B0503020204020204" pitchFamily="34" charset="-122"/>
                <a:ea typeface="微软雅黑" panose="020B0503020204020204" pitchFamily="34" charset="-122"/>
              </a:rPr>
              <a:t>防火墙</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7013575" y="332656"/>
            <a:ext cx="3744672"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第</a:t>
            </a:r>
            <a:r>
              <a:rPr lang="en-US" altLang="zh-CN" sz="1800" b="0" dirty="0">
                <a:latin typeface="微软雅黑" panose="020B0503020204020204" pitchFamily="34" charset="-122"/>
                <a:ea typeface="微软雅黑" panose="020B0503020204020204" pitchFamily="34" charset="-122"/>
              </a:rPr>
              <a:t>2</a:t>
            </a:r>
            <a:r>
              <a:rPr lang="zh-CN" altLang="en-US" sz="1800" b="0" dirty="0">
                <a:latin typeface="微软雅黑" panose="020B0503020204020204" pitchFamily="34" charset="-122"/>
                <a:ea typeface="微软雅黑" panose="020B0503020204020204" pitchFamily="34" charset="-122"/>
              </a:rPr>
              <a:t>章 </a:t>
            </a:r>
            <a:r>
              <a:rPr lang="en-US" altLang="zh-CN" sz="1800" b="0" dirty="0">
                <a:latin typeface="微软雅黑" panose="020B0503020204020204" pitchFamily="34" charset="-122"/>
                <a:ea typeface="微软雅黑" panose="020B0503020204020204" pitchFamily="34" charset="-122"/>
              </a:rPr>
              <a:t>Linux</a:t>
            </a:r>
            <a:r>
              <a:rPr lang="zh-CN" altLang="en-US" sz="1800" b="0" dirty="0">
                <a:latin typeface="微软雅黑" panose="020B0503020204020204" pitchFamily="34" charset="-122"/>
                <a:ea typeface="微软雅黑" panose="020B0503020204020204" pitchFamily="34" charset="-122"/>
              </a:rPr>
              <a:t>常用命令与</a:t>
            </a:r>
            <a:r>
              <a:rPr lang="en-US" altLang="zh-CN" sz="1800" b="0" dirty="0">
                <a:latin typeface="微软雅黑" panose="020B0503020204020204" pitchFamily="34" charset="-122"/>
                <a:ea typeface="微软雅黑" panose="020B0503020204020204" pitchFamily="34" charset="-122"/>
              </a:rPr>
              <a:t>vim</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3.xml"/><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3.xml"/><Relationship Id="rId2" Type="http://schemas.openxmlformats.org/officeDocument/2006/relationships/image" Target="../media/image9.emf"/><Relationship Id="rId1" Type="http://schemas.openxmlformats.org/officeDocument/2006/relationships/oleObject" Target="../embeddings/oleObject2.bin"/></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0.png"/><Relationship Id="rId1" Type="http://schemas.openxmlformats.org/officeDocument/2006/relationships/image" Target="../media/image2.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957" y="0"/>
            <a:ext cx="12198350" cy="6859588"/>
          </a:xfrm>
          <a:prstGeom prst="rect">
            <a:avLst/>
          </a:prstGeom>
        </p:spPr>
      </p:pic>
      <p:sp>
        <p:nvSpPr>
          <p:cNvPr id="18" name="TextBox 17"/>
          <p:cNvSpPr txBox="1"/>
          <p:nvPr/>
        </p:nvSpPr>
        <p:spPr>
          <a:xfrm>
            <a:off x="3051175" y="1116654"/>
            <a:ext cx="1812810" cy="860425"/>
          </a:xfrm>
          <a:prstGeom prst="rect">
            <a:avLst/>
          </a:prstGeom>
          <a:solidFill>
            <a:srgbClr val="28A7E1"/>
          </a:solidFill>
        </p:spPr>
        <p:txBody>
          <a:bodyPr wrap="square" lIns="121963" tIns="60981" rIns="121963" bIns="60981" rtlCol="0">
            <a:spAutoFit/>
          </a:bodyPr>
          <a:lstStyle/>
          <a:p>
            <a:r>
              <a:rPr lang="zh-CN" altLang="en-US" sz="4800" dirty="0">
                <a:solidFill>
                  <a:schemeClr val="bg1"/>
                </a:solidFill>
              </a:rPr>
              <a:t>项目</a:t>
            </a:r>
            <a:r>
              <a:rPr lang="en-US" altLang="zh-CN" sz="4800" dirty="0">
                <a:solidFill>
                  <a:schemeClr val="bg1"/>
                </a:solidFill>
              </a:rPr>
              <a:t>6</a:t>
            </a:r>
            <a:endParaRPr lang="zh-CN" altLang="en-US" sz="4800" dirty="0">
              <a:solidFill>
                <a:schemeClr val="bg1"/>
              </a:solidFill>
            </a:endParaRPr>
          </a:p>
        </p:txBody>
      </p:sp>
      <p:sp>
        <p:nvSpPr>
          <p:cNvPr id="19" name="TextBox 18"/>
          <p:cNvSpPr txBox="1"/>
          <p:nvPr/>
        </p:nvSpPr>
        <p:spPr>
          <a:xfrm>
            <a:off x="4956175" y="1368889"/>
            <a:ext cx="6781800" cy="614045"/>
          </a:xfrm>
          <a:prstGeom prst="rect">
            <a:avLst/>
          </a:prstGeom>
          <a:noFill/>
        </p:spPr>
        <p:txBody>
          <a:bodyPr wrap="square" lIns="121963" tIns="60981" rIns="121963" bIns="60981" rtlCol="0">
            <a:spAutoFit/>
          </a:bodyPr>
          <a:lstStyle/>
          <a:p>
            <a:r>
              <a:rPr lang="zh-CN" altLang="en-US" sz="3200" b="1" dirty="0">
                <a:solidFill>
                  <a:schemeClr val="bg1"/>
                </a:solidFill>
              </a:rPr>
              <a:t>配置与管理防火墙</a:t>
            </a:r>
            <a:endParaRPr lang="zh-CN" altLang="en-US" sz="3200" b="1" dirty="0">
              <a:solidFill>
                <a:schemeClr val="bg1"/>
              </a:solidFill>
            </a:endParaRPr>
          </a:p>
        </p:txBody>
      </p:sp>
      <p:sp>
        <p:nvSpPr>
          <p:cNvPr id="20" name="TextBox 19"/>
          <p:cNvSpPr txBox="1"/>
          <p:nvPr/>
        </p:nvSpPr>
        <p:spPr>
          <a:xfrm>
            <a:off x="4993509" y="3948923"/>
            <a:ext cx="5616640" cy="490855"/>
          </a:xfrm>
          <a:prstGeom prst="rect">
            <a:avLst/>
          </a:prstGeom>
          <a:noFill/>
        </p:spPr>
        <p:txBody>
          <a:bodyPr wrap="square" lIns="121963" tIns="60981" rIns="121963" bIns="60981" rtlCol="0">
            <a:spAutoFit/>
          </a:bodyPr>
          <a:lstStyle/>
          <a:p>
            <a:pPr algn="ctr"/>
            <a:r>
              <a:rPr lang="zh-CN" altLang="en-US" dirty="0">
                <a:solidFill>
                  <a:srgbClr val="28A7E1"/>
                </a:solidFill>
              </a:rPr>
              <a:t>清华大学出版社 </a:t>
            </a:r>
            <a:r>
              <a:rPr lang="en-US" altLang="zh-CN" dirty="0">
                <a:solidFill>
                  <a:srgbClr val="28A7E1"/>
                </a:solidFill>
              </a:rPr>
              <a:t>| </a:t>
            </a:r>
            <a:r>
              <a:rPr lang="zh-CN" altLang="en-US" dirty="0">
                <a:solidFill>
                  <a:srgbClr val="28A7E1"/>
                </a:solidFill>
              </a:rPr>
              <a:t>杨昊龙编著</a:t>
            </a:r>
            <a:endParaRPr lang="zh-CN" altLang="en-US" dirty="0">
              <a:solidFill>
                <a:srgbClr val="28A7E1"/>
              </a:solidFill>
            </a:endParaRPr>
          </a:p>
        </p:txBody>
      </p:sp>
      <p:sp>
        <p:nvSpPr>
          <p:cNvPr id="22" name="矩形 21"/>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26" name="矩形 25"/>
          <p:cNvSpPr/>
          <p:nvPr/>
        </p:nvSpPr>
        <p:spPr>
          <a:xfrm>
            <a:off x="2258147" y="4511821"/>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Tree>
  </p:cSld>
  <p:clrMapOvr>
    <a:masterClrMapping/>
  </p:clrMapOvr>
  <p:transition spd="slow">
    <p:wheel spokes="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dirty="0"/>
              <a:t>NAT</a:t>
            </a:r>
            <a:r>
              <a:rPr lang="zh-CN" altLang="en-US" dirty="0"/>
              <a:t>基础知识</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2" name="图片 11"/>
          <p:cNvPicPr>
            <a:picLocks noChangeAspect="1"/>
          </p:cNvPicPr>
          <p:nvPr/>
        </p:nvPicPr>
        <p:blipFill>
          <a:blip r:embed="rId1"/>
          <a:stretch>
            <a:fillRect/>
          </a:stretch>
        </p:blipFill>
        <p:spPr>
          <a:xfrm>
            <a:off x="1130935" y="6127988"/>
            <a:ext cx="10028789" cy="525303"/>
          </a:xfrm>
          <a:prstGeom prst="rect">
            <a:avLst/>
          </a:prstGeom>
        </p:spPr>
      </p:pic>
      <p:sp>
        <p:nvSpPr>
          <p:cNvPr id="14" name="文本框 13"/>
          <p:cNvSpPr txBox="1"/>
          <p:nvPr/>
        </p:nvSpPr>
        <p:spPr>
          <a:xfrm>
            <a:off x="1069975" y="1660557"/>
            <a:ext cx="9448639" cy="4192943"/>
          </a:xfrm>
          <a:prstGeom prst="rect">
            <a:avLst/>
          </a:prstGeom>
          <a:noFill/>
        </p:spPr>
        <p:txBody>
          <a:bodyPr wrap="square" rtlCol="0">
            <a:spAutoFit/>
          </a:bodyPr>
          <a:lstStyle/>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NAT</a:t>
            </a:r>
            <a:r>
              <a:rPr lang="zh-CN" altLang="en-US" sz="2000" dirty="0">
                <a:solidFill>
                  <a:srgbClr val="4C6062"/>
                </a:solidFill>
                <a:latin typeface="微软雅黑" panose="020B0503020204020204" pitchFamily="34" charset="-122"/>
                <a:ea typeface="微软雅黑" panose="020B0503020204020204" pitchFamily="34" charset="-122"/>
              </a:rPr>
              <a:t>的工作过程</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）客户端将数据包发送给运行</a:t>
            </a:r>
            <a:r>
              <a:rPr lang="en-US" altLang="zh-CN" sz="2000" dirty="0">
                <a:solidFill>
                  <a:srgbClr val="4C6062"/>
                </a:solidFill>
                <a:latin typeface="微软雅黑" panose="020B0503020204020204" pitchFamily="34" charset="-122"/>
                <a:ea typeface="微软雅黑" panose="020B0503020204020204" pitchFamily="34" charset="-122"/>
              </a:rPr>
              <a:t>NAT</a:t>
            </a:r>
            <a:r>
              <a:rPr lang="zh-CN" altLang="en-US" sz="2000" dirty="0">
                <a:solidFill>
                  <a:srgbClr val="4C6062"/>
                </a:solidFill>
                <a:latin typeface="微软雅黑" panose="020B0503020204020204" pitchFamily="34" charset="-122"/>
                <a:ea typeface="微软雅黑" panose="020B0503020204020204" pitchFamily="34" charset="-122"/>
              </a:rPr>
              <a:t>的计算机。</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NAT</a:t>
            </a:r>
            <a:r>
              <a:rPr lang="zh-CN" altLang="en-US" sz="2000" dirty="0">
                <a:solidFill>
                  <a:srgbClr val="4C6062"/>
                </a:solidFill>
                <a:latin typeface="微软雅黑" panose="020B0503020204020204" pitchFamily="34" charset="-122"/>
                <a:ea typeface="微软雅黑" panose="020B0503020204020204" pitchFamily="34" charset="-122"/>
              </a:rPr>
              <a:t>将数据包中的端口号和专用的</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地址换成自己的端口号和公用的</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地址，然后将数据包发送给外网的目的主机，同时在映像表中记录一个跟踪信息，以便向客户端发送回答信息。</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）外网发送回答信息给</a:t>
            </a:r>
            <a:r>
              <a:rPr lang="en-US" altLang="zh-CN" sz="2000" dirty="0">
                <a:solidFill>
                  <a:srgbClr val="4C6062"/>
                </a:solidFill>
                <a:latin typeface="微软雅黑" panose="020B0503020204020204" pitchFamily="34" charset="-122"/>
                <a:ea typeface="微软雅黑" panose="020B0503020204020204" pitchFamily="34" charset="-122"/>
              </a:rPr>
              <a:t>NAT</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NAT</a:t>
            </a:r>
            <a:r>
              <a:rPr lang="zh-CN" altLang="en-US" sz="2000" dirty="0">
                <a:solidFill>
                  <a:srgbClr val="4C6062"/>
                </a:solidFill>
                <a:latin typeface="微软雅黑" panose="020B0503020204020204" pitchFamily="34" charset="-122"/>
                <a:ea typeface="微软雅黑" panose="020B0503020204020204" pitchFamily="34" charset="-122"/>
              </a:rPr>
              <a:t>将收到的数据包的端口号和公用</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地址转换为客户端的端口号和内网使用的专用</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地址并转发给客户端。</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dirty="0"/>
              <a:t>NAT</a:t>
            </a:r>
            <a:r>
              <a:rPr lang="zh-CN" altLang="en-US" dirty="0"/>
              <a:t>基础知识</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2" name="图片 11"/>
          <p:cNvPicPr>
            <a:picLocks noChangeAspect="1"/>
          </p:cNvPicPr>
          <p:nvPr/>
        </p:nvPicPr>
        <p:blipFill>
          <a:blip r:embed="rId1"/>
          <a:stretch>
            <a:fillRect/>
          </a:stretch>
        </p:blipFill>
        <p:spPr>
          <a:xfrm>
            <a:off x="1130935" y="6127988"/>
            <a:ext cx="10028789" cy="525303"/>
          </a:xfrm>
          <a:prstGeom prst="rect">
            <a:avLst/>
          </a:prstGeom>
        </p:spPr>
      </p:pic>
      <p:sp>
        <p:nvSpPr>
          <p:cNvPr id="14" name="文本框 13"/>
          <p:cNvSpPr txBox="1"/>
          <p:nvPr/>
        </p:nvSpPr>
        <p:spPr>
          <a:xfrm>
            <a:off x="1069975" y="1660557"/>
            <a:ext cx="9448639" cy="961289"/>
          </a:xfrm>
          <a:prstGeom prst="rect">
            <a:avLst/>
          </a:prstGeom>
          <a:noFill/>
        </p:spPr>
        <p:txBody>
          <a:bodyPr wrap="square" rtlCol="0">
            <a:spAutoFit/>
          </a:bodyPr>
          <a:lstStyle/>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担当</a:t>
            </a:r>
            <a:r>
              <a:rPr lang="en-US" altLang="zh-CN" sz="2000" dirty="0">
                <a:solidFill>
                  <a:srgbClr val="4C6062"/>
                </a:solidFill>
                <a:latin typeface="微软雅黑" panose="020B0503020204020204" pitchFamily="34" charset="-122"/>
                <a:ea typeface="微软雅黑" panose="020B0503020204020204" pitchFamily="34" charset="-122"/>
              </a:rPr>
              <a:t>NAT</a:t>
            </a:r>
            <a:r>
              <a:rPr lang="zh-CN" altLang="en-US" sz="2000" dirty="0">
                <a:solidFill>
                  <a:srgbClr val="4C6062"/>
                </a:solidFill>
                <a:latin typeface="微软雅黑" panose="020B0503020204020204" pitchFamily="34" charset="-122"/>
                <a:ea typeface="微软雅黑" panose="020B0503020204020204" pitchFamily="34" charset="-122"/>
              </a:rPr>
              <a:t>的计算机有两块网卡、两个</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a:t>
            </a:r>
            <a:r>
              <a:rPr lang="en-US" altLang="zh-CN" sz="2000" dirty="0">
                <a:solidFill>
                  <a:srgbClr val="4C6062"/>
                </a:solidFill>
                <a:latin typeface="微软雅黑" panose="020B0503020204020204" pitchFamily="34" charset="-122"/>
                <a:ea typeface="微软雅黑" panose="020B0503020204020204" pitchFamily="34" charset="-122"/>
              </a:rPr>
              <a:t>IP1</a:t>
            </a:r>
            <a:r>
              <a:rPr lang="zh-CN" altLang="en-US" sz="2000" dirty="0">
                <a:solidFill>
                  <a:srgbClr val="4C6062"/>
                </a:solidFill>
                <a:latin typeface="微软雅黑" panose="020B0503020204020204" pitchFamily="34" charset="-122"/>
                <a:ea typeface="微软雅黑" panose="020B0503020204020204" pitchFamily="34" charset="-122"/>
              </a:rPr>
              <a:t>为</a:t>
            </a:r>
            <a:r>
              <a:rPr lang="en-US" altLang="zh-CN" sz="2000" dirty="0">
                <a:solidFill>
                  <a:srgbClr val="4C6062"/>
                </a:solidFill>
                <a:latin typeface="微软雅黑" panose="020B0503020204020204" pitchFamily="34" charset="-122"/>
                <a:ea typeface="微软雅黑" panose="020B0503020204020204" pitchFamily="34" charset="-122"/>
              </a:rPr>
              <a:t>192.168.0.1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IP2</a:t>
            </a:r>
            <a:r>
              <a:rPr lang="zh-CN" altLang="en-US" sz="2000" dirty="0">
                <a:solidFill>
                  <a:srgbClr val="4C6062"/>
                </a:solidFill>
                <a:latin typeface="微软雅黑" panose="020B0503020204020204" pitchFamily="34" charset="-122"/>
                <a:ea typeface="微软雅黑" panose="020B0503020204020204" pitchFamily="34" charset="-122"/>
              </a:rPr>
              <a:t>为</a:t>
            </a:r>
            <a:r>
              <a:rPr lang="en-US" altLang="zh-CN" sz="2000" dirty="0">
                <a:solidFill>
                  <a:srgbClr val="4C6062"/>
                </a:solidFill>
                <a:latin typeface="微软雅黑" panose="020B0503020204020204" pitchFamily="34" charset="-122"/>
                <a:ea typeface="微软雅黑" panose="020B0503020204020204" pitchFamily="34" charset="-122"/>
              </a:rPr>
              <a:t>202.162.4.1</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3344479" y="3136667"/>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5" name="对象 4"/>
          <p:cNvGraphicFramePr>
            <a:graphicFrameLocks noChangeAspect="1"/>
          </p:cNvGraphicFramePr>
          <p:nvPr/>
        </p:nvGraphicFramePr>
        <p:xfrm>
          <a:off x="3344479" y="2785613"/>
          <a:ext cx="5574096" cy="3456117"/>
        </p:xfrm>
        <a:graphic>
          <a:graphicData uri="http://schemas.openxmlformats.org/presentationml/2006/ole">
            <mc:AlternateContent xmlns:mc="http://schemas.openxmlformats.org/markup-compatibility/2006">
              <mc:Choice xmlns:v="urn:schemas-microsoft-com:vml" Requires="v">
                <p:oleObj spid="_x0000_s2" name="Visio" r:id="rId2" imgW="6867525" imgH="4260850" progId="Visio.Drawing.15">
                  <p:embed/>
                </p:oleObj>
              </mc:Choice>
              <mc:Fallback>
                <p:oleObj name="Visio" r:id="rId2" imgW="6867525" imgH="4260850" progId="Visio.Drawing.15">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4479" y="2785613"/>
                        <a:ext cx="5574096" cy="3456117"/>
                      </a:xfrm>
                      <a:prstGeom prst="rect">
                        <a:avLst/>
                      </a:prstGeom>
                      <a:noFill/>
                    </p:spPr>
                  </p:pic>
                </p:oleObj>
              </mc:Fallback>
            </mc:AlternateContent>
          </a:graphicData>
        </a:graphic>
      </p:graphicFrame>
    </p:spTree>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dirty="0"/>
              <a:t>NAT</a:t>
            </a:r>
            <a:r>
              <a:rPr lang="zh-CN" altLang="en-US" dirty="0"/>
              <a:t>的分类</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2" name="图片 11"/>
          <p:cNvPicPr>
            <a:picLocks noChangeAspect="1"/>
          </p:cNvPicPr>
          <p:nvPr/>
        </p:nvPicPr>
        <p:blipFill>
          <a:blip r:embed="rId1"/>
          <a:stretch>
            <a:fillRect/>
          </a:stretch>
        </p:blipFill>
        <p:spPr>
          <a:xfrm>
            <a:off x="1130935" y="6127988"/>
            <a:ext cx="10028789" cy="525303"/>
          </a:xfrm>
          <a:prstGeom prst="rect">
            <a:avLst/>
          </a:prstGeom>
        </p:spPr>
      </p:pic>
      <p:sp>
        <p:nvSpPr>
          <p:cNvPr id="14" name="文本框 13"/>
          <p:cNvSpPr txBox="1"/>
          <p:nvPr/>
        </p:nvSpPr>
        <p:spPr>
          <a:xfrm>
            <a:off x="1069975" y="1660557"/>
            <a:ext cx="9448639" cy="1884618"/>
          </a:xfrm>
          <a:prstGeom prst="rect">
            <a:avLst/>
          </a:prstGeom>
          <a:noFill/>
        </p:spPr>
        <p:txBody>
          <a:bodyPr wrap="square" rtlCol="0">
            <a:spAutoFit/>
          </a:bodyPr>
          <a:lstStyle/>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）源</a:t>
            </a:r>
            <a:r>
              <a:rPr lang="en-US" altLang="zh-CN" sz="2000" dirty="0">
                <a:solidFill>
                  <a:srgbClr val="4C6062"/>
                </a:solidFill>
                <a:latin typeface="微软雅黑" panose="020B0503020204020204" pitchFamily="34" charset="-122"/>
                <a:ea typeface="微软雅黑" panose="020B0503020204020204" pitchFamily="34" charset="-122"/>
              </a:rPr>
              <a:t>NAT</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Source NAT</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SNAT</a:t>
            </a:r>
            <a:r>
              <a:rPr lang="zh-CN" altLang="en-US" sz="2000" dirty="0">
                <a:solidFill>
                  <a:srgbClr val="4C6062"/>
                </a:solidFill>
                <a:latin typeface="微软雅黑" panose="020B0503020204020204" pitchFamily="34" charset="-122"/>
                <a:ea typeface="微软雅黑" panose="020B0503020204020204" pitchFamily="34" charset="-122"/>
              </a:rPr>
              <a:t>）。是指修改第一个包的源</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）目的</a:t>
            </a:r>
            <a:r>
              <a:rPr lang="en-US" altLang="zh-CN" sz="2000" dirty="0">
                <a:solidFill>
                  <a:srgbClr val="4C6062"/>
                </a:solidFill>
                <a:latin typeface="微软雅黑" panose="020B0503020204020204" pitchFamily="34" charset="-122"/>
                <a:ea typeface="微软雅黑" panose="020B0503020204020204" pitchFamily="34" charset="-122"/>
              </a:rPr>
              <a:t>NAT</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Destination NAT</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DNAT</a:t>
            </a:r>
            <a:r>
              <a:rPr lang="zh-CN" altLang="en-US" sz="2000" dirty="0">
                <a:solidFill>
                  <a:srgbClr val="4C6062"/>
                </a:solidFill>
                <a:latin typeface="微软雅黑" panose="020B0503020204020204" pitchFamily="34" charset="-122"/>
                <a:ea typeface="微软雅黑" panose="020B0503020204020204" pitchFamily="34" charset="-122"/>
              </a:rPr>
              <a:t>）。是指修改第一个包的目的</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3344479" y="3136667"/>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dirty="0"/>
              <a:t>SELinux</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2" name="图片 11"/>
          <p:cNvPicPr>
            <a:picLocks noChangeAspect="1"/>
          </p:cNvPicPr>
          <p:nvPr/>
        </p:nvPicPr>
        <p:blipFill>
          <a:blip r:embed="rId1"/>
          <a:stretch>
            <a:fillRect/>
          </a:stretch>
        </p:blipFill>
        <p:spPr>
          <a:xfrm>
            <a:off x="1130935" y="6127988"/>
            <a:ext cx="10028789" cy="525303"/>
          </a:xfrm>
          <a:prstGeom prst="rect">
            <a:avLst/>
          </a:prstGeom>
        </p:spPr>
      </p:pic>
      <p:sp>
        <p:nvSpPr>
          <p:cNvPr id="14" name="文本框 13"/>
          <p:cNvSpPr txBox="1"/>
          <p:nvPr/>
        </p:nvSpPr>
        <p:spPr>
          <a:xfrm>
            <a:off x="1069975" y="1660557"/>
            <a:ext cx="9448639" cy="1884618"/>
          </a:xfrm>
          <a:prstGeom prst="rect">
            <a:avLst/>
          </a:prstGeom>
          <a:noFill/>
        </p:spPr>
        <p:txBody>
          <a:bodyPr wrap="square" rtlCol="0">
            <a:spAutoFit/>
          </a:bodyPr>
          <a:lstStyle/>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安全增强型</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Security-Enhanced Linux</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SELinux</a:t>
            </a:r>
            <a:r>
              <a:rPr lang="zh-CN" altLang="en-US" sz="2000" dirty="0">
                <a:solidFill>
                  <a:srgbClr val="4C6062"/>
                </a:solidFill>
                <a:latin typeface="微软雅黑" panose="020B0503020204020204" pitchFamily="34" charset="-122"/>
                <a:ea typeface="微软雅黑" panose="020B0503020204020204" pitchFamily="34" charset="-122"/>
              </a:rPr>
              <a:t>）是一个由美国国家安全局（</a:t>
            </a:r>
            <a:r>
              <a:rPr lang="en-US" altLang="zh-CN" sz="2000" dirty="0">
                <a:solidFill>
                  <a:srgbClr val="4C6062"/>
                </a:solidFill>
                <a:latin typeface="微软雅黑" panose="020B0503020204020204" pitchFamily="34" charset="-122"/>
                <a:ea typeface="微软雅黑" panose="020B0503020204020204" pitchFamily="34" charset="-122"/>
              </a:rPr>
              <a:t>National Security Agency</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NSA</a:t>
            </a:r>
            <a:r>
              <a:rPr lang="zh-CN" altLang="en-US" sz="2000" dirty="0">
                <a:solidFill>
                  <a:srgbClr val="4C6062"/>
                </a:solidFill>
                <a:latin typeface="微软雅黑" panose="020B0503020204020204" pitchFamily="34" charset="-122"/>
                <a:ea typeface="微软雅黑" panose="020B0503020204020204" pitchFamily="34" charset="-122"/>
              </a:rPr>
              <a:t>）开发的安全子系统，它通过强制访问控制（</a:t>
            </a:r>
            <a:r>
              <a:rPr lang="en-US" altLang="zh-CN" sz="2000" dirty="0">
                <a:solidFill>
                  <a:srgbClr val="4C6062"/>
                </a:solidFill>
                <a:latin typeface="微软雅黑" panose="020B0503020204020204" pitchFamily="34" charset="-122"/>
                <a:ea typeface="微软雅黑" panose="020B0503020204020204" pitchFamily="34" charset="-122"/>
              </a:rPr>
              <a:t>MAC</a:t>
            </a:r>
            <a:r>
              <a:rPr lang="zh-CN" altLang="en-US" sz="2000" dirty="0">
                <a:solidFill>
                  <a:srgbClr val="4C6062"/>
                </a:solidFill>
                <a:latin typeface="微软雅黑" panose="020B0503020204020204" pitchFamily="34" charset="-122"/>
                <a:ea typeface="微软雅黑" panose="020B0503020204020204" pitchFamily="34" charset="-122"/>
              </a:rPr>
              <a:t>）实现对</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系统的安全加固，可以帮助系统管理员更好地保护系统免受恶意攻击和安全漏洞的影响。</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3344479" y="3136667"/>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743994"/>
            <a:ext cx="2251946"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项目设计与准备</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项目实施</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0" name="TextBox 1"/>
          <p:cNvSpPr txBox="1"/>
          <p:nvPr/>
        </p:nvSpPr>
        <p:spPr>
          <a:xfrm>
            <a:off x="5123624" y="4281352"/>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zh-CN" altLang="en-US" dirty="0"/>
              <a:t>项目设计与准备</a:t>
            </a:r>
            <a:endParaRPr lang="zh-CN" altLang="en-US" b="0" dirty="0"/>
          </a:p>
        </p:txBody>
      </p:sp>
      <p:sp>
        <p:nvSpPr>
          <p:cNvPr id="2" name="文本框 1"/>
          <p:cNvSpPr txBox="1"/>
          <p:nvPr/>
        </p:nvSpPr>
        <p:spPr>
          <a:xfrm>
            <a:off x="928187" y="1570517"/>
            <a:ext cx="10276388" cy="3269613"/>
          </a:xfrm>
          <a:prstGeom prst="rect">
            <a:avLst/>
          </a:prstGeom>
          <a:noFill/>
        </p:spPr>
        <p:txBody>
          <a:bodyPr wrap="square" rtlCol="0" anchor="t">
            <a:spAutoFit/>
          </a:bodyPr>
          <a:lstStyle/>
          <a:p>
            <a:pPr indent="266700" algn="just">
              <a:lnSpc>
                <a:spcPct val="150000"/>
              </a:lnSpc>
            </a:pPr>
            <a:r>
              <a:rPr lang="zh-CN" altLang="en-US" sz="2000" kern="100" dirty="0">
                <a:effectLst/>
                <a:latin typeface="+mn-ea"/>
              </a:rPr>
              <a:t>（</a:t>
            </a:r>
            <a:r>
              <a:rPr lang="en-US" altLang="zh-CN" sz="2000" kern="100" dirty="0">
                <a:effectLst/>
                <a:latin typeface="+mn-ea"/>
              </a:rPr>
              <a:t>1</a:t>
            </a:r>
            <a:r>
              <a:rPr lang="zh-CN" altLang="en-US" sz="2000" kern="100" dirty="0">
                <a:effectLst/>
                <a:latin typeface="+mn-ea"/>
              </a:rPr>
              <a:t>）服务器安装好统信</a:t>
            </a:r>
            <a:r>
              <a:rPr lang="en-US" altLang="zh-CN" sz="2000" kern="100" dirty="0">
                <a:effectLst/>
                <a:latin typeface="+mn-ea"/>
              </a:rPr>
              <a:t>UOS V20</a:t>
            </a:r>
            <a:r>
              <a:rPr lang="zh-CN" altLang="en-US" sz="2000" kern="100" dirty="0">
                <a:effectLst/>
                <a:latin typeface="+mn-ea"/>
              </a:rPr>
              <a:t>版本，并且必须保证常用服务正常工作。客户端使用统信</a:t>
            </a:r>
            <a:r>
              <a:rPr lang="en-US" altLang="zh-CN" sz="2000" kern="100" dirty="0">
                <a:effectLst/>
                <a:latin typeface="+mn-ea"/>
              </a:rPr>
              <a:t>UOS V20</a:t>
            </a:r>
            <a:r>
              <a:rPr lang="zh-CN" altLang="en-US" sz="2000" kern="100" dirty="0">
                <a:effectLst/>
                <a:latin typeface="+mn-ea"/>
              </a:rPr>
              <a:t>或</a:t>
            </a:r>
            <a:r>
              <a:rPr lang="en-US" altLang="zh-CN" sz="2000" kern="100" dirty="0">
                <a:effectLst/>
                <a:latin typeface="+mn-ea"/>
              </a:rPr>
              <a:t>Windows</a:t>
            </a:r>
            <a:r>
              <a:rPr lang="zh-CN" altLang="en-US" sz="2000" kern="100" dirty="0">
                <a:effectLst/>
                <a:latin typeface="+mn-ea"/>
              </a:rPr>
              <a:t>网络操作系统。服务器和客户端能够通过网络进行通信。</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2</a:t>
            </a:r>
            <a:r>
              <a:rPr lang="zh-CN" altLang="en-US" sz="2000" kern="100" dirty="0">
                <a:effectLst/>
                <a:latin typeface="+mn-ea"/>
              </a:rPr>
              <a:t>）或者利用虚拟机设置网络环境。</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3</a:t>
            </a:r>
            <a:r>
              <a:rPr lang="zh-CN" altLang="en-US" sz="2000" kern="100" dirty="0">
                <a:effectLst/>
                <a:latin typeface="+mn-ea"/>
              </a:rPr>
              <a:t>）</a:t>
            </a:r>
            <a:r>
              <a:rPr lang="en-US" altLang="zh-CN" sz="2000" kern="100" dirty="0">
                <a:effectLst/>
                <a:latin typeface="+mn-ea"/>
              </a:rPr>
              <a:t>3</a:t>
            </a:r>
            <a:r>
              <a:rPr lang="zh-CN" altLang="en-US" sz="2000" kern="100" dirty="0">
                <a:effectLst/>
                <a:latin typeface="+mn-ea"/>
              </a:rPr>
              <a:t>台安装好统信</a:t>
            </a:r>
            <a:r>
              <a:rPr lang="en-US" altLang="zh-CN" sz="2000" kern="100" dirty="0">
                <a:effectLst/>
                <a:latin typeface="+mn-ea"/>
              </a:rPr>
              <a:t>UOS V20</a:t>
            </a:r>
            <a:r>
              <a:rPr lang="zh-CN" altLang="en-US" sz="2000" kern="100" dirty="0">
                <a:effectLst/>
                <a:latin typeface="+mn-ea"/>
              </a:rPr>
              <a:t>的计算机。</a:t>
            </a:r>
            <a:endParaRPr lang="zh-CN" altLang="en-US" sz="2000" kern="100" dirty="0">
              <a:effectLst/>
              <a:latin typeface="+mn-ea"/>
            </a:endParaRPr>
          </a:p>
          <a:p>
            <a:pPr indent="266700" algn="just">
              <a:lnSpc>
                <a:spcPct val="150000"/>
              </a:lnSpc>
            </a:pPr>
            <a:r>
              <a:rPr lang="zh-CN" altLang="en-US" sz="2000" kern="100" dirty="0">
                <a:effectLst/>
                <a:latin typeface="+mn-ea"/>
              </a:rPr>
              <a:t>本项目要完成的任务如下。</a:t>
            </a:r>
            <a:endParaRPr lang="zh-CN" altLang="en-US" sz="2000" kern="100" dirty="0">
              <a:effectLst/>
              <a:latin typeface="+mn-ea"/>
            </a:endParaRPr>
          </a:p>
          <a:p>
            <a:pPr indent="266700" algn="just">
              <a:lnSpc>
                <a:spcPct val="150000"/>
              </a:lnSpc>
            </a:pPr>
            <a:r>
              <a:rPr lang="zh-CN" altLang="en-US" sz="2000" kern="100" dirty="0">
                <a:effectLst/>
                <a:latin typeface="+mn-ea"/>
              </a:rPr>
              <a:t>① 安装与配置</a:t>
            </a:r>
            <a:r>
              <a:rPr lang="en-US" altLang="zh-CN" sz="2000" kern="100" dirty="0" err="1">
                <a:effectLst/>
                <a:latin typeface="+mn-ea"/>
              </a:rPr>
              <a:t>firewalld</a:t>
            </a:r>
            <a:r>
              <a:rPr lang="zh-CN" altLang="en-US" sz="2000" kern="100" dirty="0">
                <a:effectLst/>
                <a:latin typeface="+mn-ea"/>
              </a:rPr>
              <a:t>。</a:t>
            </a:r>
            <a:endParaRPr lang="zh-CN" altLang="en-US" sz="2000" kern="100" dirty="0">
              <a:effectLst/>
              <a:latin typeface="+mn-ea"/>
            </a:endParaRPr>
          </a:p>
          <a:p>
            <a:pPr indent="266700" algn="just">
              <a:lnSpc>
                <a:spcPct val="150000"/>
              </a:lnSpc>
            </a:pPr>
            <a:r>
              <a:rPr lang="zh-CN" altLang="en-US" sz="2000" kern="100" dirty="0">
                <a:effectLst/>
                <a:latin typeface="+mn-ea"/>
              </a:rPr>
              <a:t>② 配置</a:t>
            </a:r>
            <a:r>
              <a:rPr lang="en-US" altLang="zh-CN" sz="2000" kern="100" dirty="0">
                <a:effectLst/>
                <a:latin typeface="+mn-ea"/>
              </a:rPr>
              <a:t>SNAT</a:t>
            </a:r>
            <a:r>
              <a:rPr lang="zh-CN" altLang="en-US" sz="2000" kern="100" dirty="0">
                <a:effectLst/>
                <a:latin typeface="+mn-ea"/>
              </a:rPr>
              <a:t>和</a:t>
            </a:r>
            <a:r>
              <a:rPr lang="en-US" altLang="zh-CN" sz="2000" kern="100" dirty="0">
                <a:effectLst/>
                <a:latin typeface="+mn-ea"/>
              </a:rPr>
              <a:t>DNAT</a:t>
            </a:r>
            <a:r>
              <a:rPr lang="zh-CN" altLang="en-US" sz="2000" kern="100" dirty="0">
                <a:effectLst/>
                <a:latin typeface="+mn-ea"/>
              </a:rPr>
              <a:t>。</a:t>
            </a:r>
            <a:endParaRPr lang="zh-CN" altLang="en-US"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066429" y="3485577"/>
            <a:ext cx="177263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a:t>
            </a:r>
            <a:r>
              <a:rPr lang="zh-CN" altLang="en-US" sz="1900" dirty="0">
                <a:solidFill>
                  <a:schemeClr val="bg1"/>
                </a:solidFill>
                <a:latin typeface="Microsoft YaHei UI" panose="020B0503020204020204" pitchFamily="18" charset="-122"/>
                <a:ea typeface="微软雅黑" panose="020B0503020204020204" pitchFamily="34" charset="-122"/>
              </a:rPr>
              <a:t>实施</a:t>
            </a:r>
            <a:endParaRPr lang="zh-CN" altLang="en-US" sz="1900" dirty="0">
              <a:solidFill>
                <a:schemeClr val="bg1"/>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3" y="1616911"/>
            <a:ext cx="9888772" cy="2807948"/>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集成了多款防火墙管理工具，其中</a:t>
            </a:r>
            <a:r>
              <a:rPr lang="en-US" altLang="zh-CN" sz="2000" dirty="0" err="1">
                <a:solidFill>
                  <a:srgbClr val="4C6062"/>
                </a:solidFill>
                <a:latin typeface="微软雅黑" panose="020B0503020204020204" pitchFamily="34" charset="-122"/>
                <a:ea typeface="微软雅黑" panose="020B0503020204020204" pitchFamily="34" charset="-122"/>
              </a:rPr>
              <a:t>firewalld</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提供了支持网络</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防火墙区域（</a:t>
            </a:r>
            <a:r>
              <a:rPr lang="en-US" altLang="zh-CN" sz="2000" dirty="0">
                <a:solidFill>
                  <a:srgbClr val="4C6062"/>
                </a:solidFill>
                <a:latin typeface="微软雅黑" panose="020B0503020204020204" pitchFamily="34" charset="-122"/>
                <a:ea typeface="微软雅黑" panose="020B0503020204020204" pitchFamily="34" charset="-122"/>
              </a:rPr>
              <a:t>zone</a:t>
            </a:r>
            <a:r>
              <a:rPr lang="zh-CN" altLang="en-US" sz="2000" dirty="0">
                <a:solidFill>
                  <a:srgbClr val="4C6062"/>
                </a:solidFill>
                <a:latin typeface="微软雅黑" panose="020B0503020204020204" pitchFamily="34" charset="-122"/>
                <a:ea typeface="微软雅黑" panose="020B0503020204020204" pitchFamily="34" charset="-122"/>
              </a:rPr>
              <a:t>）定义的网络连接以及接口安全等级的动态防火墙管理工具</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系统的动态防火墙管理器（</a:t>
            </a:r>
            <a:r>
              <a:rPr lang="en-US" altLang="zh-CN" sz="2000" dirty="0">
                <a:solidFill>
                  <a:srgbClr val="4C6062"/>
                </a:solidFill>
                <a:latin typeface="微软雅黑" panose="020B0503020204020204" pitchFamily="34" charset="-122"/>
                <a:ea typeface="微软雅黑" panose="020B0503020204020204" pitchFamily="34" charset="-122"/>
              </a:rPr>
              <a:t>dynamic firewall manager of Linux systems</a:t>
            </a:r>
            <a:r>
              <a:rPr lang="zh-CN" altLang="en-US" sz="2000" dirty="0">
                <a:solidFill>
                  <a:srgbClr val="4C6062"/>
                </a:solidFill>
                <a:latin typeface="微软雅黑" panose="020B0503020204020204" pitchFamily="34" charset="-122"/>
                <a:ea typeface="微软雅黑" panose="020B0503020204020204" pitchFamily="34" charset="-122"/>
              </a:rPr>
              <a:t>）。统信</a:t>
            </a:r>
            <a:r>
              <a:rPr lang="en-US" altLang="zh-CN" sz="2000" dirty="0">
                <a:solidFill>
                  <a:srgbClr val="4C6062"/>
                </a:solidFill>
                <a:latin typeface="微软雅黑" panose="020B0503020204020204" pitchFamily="34" charset="-122"/>
                <a:ea typeface="微软雅黑" panose="020B0503020204020204" pitchFamily="34" charset="-122"/>
              </a:rPr>
              <a:t>UOS V20 </a:t>
            </a:r>
            <a:r>
              <a:rPr lang="zh-CN" altLang="en-US" sz="2000" dirty="0">
                <a:solidFill>
                  <a:srgbClr val="4C6062"/>
                </a:solidFill>
                <a:latin typeface="微软雅黑" panose="020B0503020204020204" pitchFamily="34" charset="-122"/>
                <a:ea typeface="微软雅黑" panose="020B0503020204020204" pitchFamily="34" charset="-122"/>
              </a:rPr>
              <a:t>系统的动态防火墙管理器拥有基于命令行界面（</a:t>
            </a:r>
            <a:r>
              <a:rPr lang="en-US" altLang="zh-CN" sz="2000" dirty="0">
                <a:solidFill>
                  <a:srgbClr val="4C6062"/>
                </a:solidFill>
                <a:latin typeface="微软雅黑" panose="020B0503020204020204" pitchFamily="34" charset="-122"/>
                <a:ea typeface="微软雅黑" panose="020B0503020204020204" pitchFamily="34" charset="-122"/>
              </a:rPr>
              <a:t>Command Line Interface</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CLI</a:t>
            </a:r>
            <a:r>
              <a:rPr lang="zh-CN" altLang="en-US" sz="2000" dirty="0">
                <a:solidFill>
                  <a:srgbClr val="4C6062"/>
                </a:solidFill>
                <a:latin typeface="微软雅黑" panose="020B0503020204020204" pitchFamily="34" charset="-122"/>
                <a:ea typeface="微软雅黑" panose="020B0503020204020204" pitchFamily="34" charset="-122"/>
              </a:rPr>
              <a:t>）和基于图形用户界面（</a:t>
            </a:r>
            <a:r>
              <a:rPr lang="en-US" altLang="zh-CN" sz="2000" dirty="0">
                <a:solidFill>
                  <a:srgbClr val="4C6062"/>
                </a:solidFill>
                <a:latin typeface="微软雅黑" panose="020B0503020204020204" pitchFamily="34" charset="-122"/>
                <a:ea typeface="微软雅黑" panose="020B0503020204020204" pitchFamily="34" charset="-122"/>
              </a:rPr>
              <a:t>Graphical User Interface</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GUI</a:t>
            </a:r>
            <a:r>
              <a:rPr lang="zh-CN" altLang="en-US" sz="2000" dirty="0">
                <a:solidFill>
                  <a:srgbClr val="4C6062"/>
                </a:solidFill>
                <a:latin typeface="微软雅黑" panose="020B0503020204020204" pitchFamily="34" charset="-122"/>
                <a:ea typeface="微软雅黑" panose="020B0503020204020204" pitchFamily="34" charset="-122"/>
              </a:rPr>
              <a:t>）的两种管理方式。</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3" y="1616911"/>
            <a:ext cx="3285582" cy="2921121"/>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．使用终端管理工具</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命令行终端是一种极富效率的运行工具，</a:t>
            </a:r>
            <a:r>
              <a:rPr lang="en-US" altLang="zh-CN" sz="2000" dirty="0">
                <a:solidFill>
                  <a:srgbClr val="4C6062"/>
                </a:solidFill>
                <a:latin typeface="微软雅黑" panose="020B0503020204020204" pitchFamily="34" charset="-122"/>
                <a:ea typeface="微软雅黑" panose="020B0503020204020204" pitchFamily="34" charset="-122"/>
              </a:rPr>
              <a:t>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命令是</a:t>
            </a:r>
            <a:r>
              <a:rPr lang="en-US" altLang="zh-CN" sz="2000" dirty="0" err="1">
                <a:solidFill>
                  <a:srgbClr val="4C6062"/>
                </a:solidFill>
                <a:latin typeface="微软雅黑" panose="020B0503020204020204" pitchFamily="34" charset="-122"/>
                <a:ea typeface="微软雅黑" panose="020B0503020204020204" pitchFamily="34" charset="-122"/>
              </a:rPr>
              <a:t>firewalld</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防火墙管理工具的</a:t>
            </a:r>
            <a:r>
              <a:rPr lang="en-US" altLang="zh-CN" sz="2000" dirty="0">
                <a:solidFill>
                  <a:srgbClr val="4C6062"/>
                </a:solidFill>
                <a:latin typeface="微软雅黑" panose="020B0503020204020204" pitchFamily="34" charset="-122"/>
                <a:ea typeface="微软雅黑" panose="020B0503020204020204" pitchFamily="34" charset="-122"/>
              </a:rPr>
              <a:t>CLI </a:t>
            </a:r>
            <a:r>
              <a:rPr lang="zh-CN" altLang="en-US" sz="2000" dirty="0">
                <a:solidFill>
                  <a:srgbClr val="4C6062"/>
                </a:solidFill>
                <a:latin typeface="微软雅黑" panose="020B0503020204020204" pitchFamily="34" charset="-122"/>
                <a:ea typeface="微软雅黑" panose="020B0503020204020204" pitchFamily="34" charset="-122"/>
              </a:rPr>
              <a:t>版本。</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a:off x="4422775" y="1705368"/>
            <a:ext cx="6522801" cy="4458425"/>
          </a:xfrm>
          <a:prstGeom prst="rect">
            <a:avLst/>
          </a:prstGeom>
        </p:spPr>
      </p:pic>
    </p:spTree>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2" y="1616911"/>
            <a:ext cx="10050315" cy="5198667"/>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1</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zh-CN" altLang="en-US" sz="1800" dirty="0">
                <a:solidFill>
                  <a:srgbClr val="4C6062"/>
                </a:solidFill>
                <a:latin typeface="微软雅黑" panose="020B0503020204020204" pitchFamily="34" charset="-122"/>
                <a:ea typeface="微软雅黑" panose="020B0503020204020204" pitchFamily="34" charset="-122"/>
              </a:rPr>
              <a:t>命令速查。</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unmask </a:t>
            </a:r>
            <a:r>
              <a:rPr lang="en-US" altLang="zh-CN" sz="1800" dirty="0" err="1">
                <a:solidFill>
                  <a:srgbClr val="4C6062"/>
                </a:solidFill>
                <a:latin typeface="微软雅黑" panose="020B0503020204020204" pitchFamily="34" charset="-122"/>
                <a:ea typeface="微软雅黑" panose="020B0503020204020204" pitchFamily="34" charset="-122"/>
              </a:rPr>
              <a:t>firewalld</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执行命令，即可实现取消服务的锁定</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mask </a:t>
            </a:r>
            <a:r>
              <a:rPr lang="en-US" altLang="zh-CN" sz="1800" dirty="0" err="1">
                <a:solidFill>
                  <a:srgbClr val="4C6062"/>
                </a:solidFill>
                <a:latin typeface="微软雅黑" panose="020B0503020204020204" pitchFamily="34" charset="-122"/>
                <a:ea typeface="微软雅黑" panose="020B0503020204020204" pitchFamily="34" charset="-122"/>
              </a:rPr>
              <a:t>firewalld</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下次需要锁定该服务时执行</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start </a:t>
            </a:r>
            <a:r>
              <a:rPr lang="en-US" altLang="zh-CN" sz="1800" dirty="0" err="1">
                <a:solidFill>
                  <a:srgbClr val="4C6062"/>
                </a:solidFill>
                <a:latin typeface="微软雅黑" panose="020B0503020204020204" pitchFamily="34" charset="-122"/>
                <a:ea typeface="微软雅黑" panose="020B0503020204020204" pitchFamily="34" charset="-122"/>
              </a:rPr>
              <a:t>firewalld.service</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启动防火墙  </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stop </a:t>
            </a:r>
            <a:r>
              <a:rPr lang="en-US" altLang="zh-CN" sz="1800" dirty="0" err="1">
                <a:solidFill>
                  <a:srgbClr val="4C6062"/>
                </a:solidFill>
                <a:latin typeface="微软雅黑" panose="020B0503020204020204" pitchFamily="34" charset="-122"/>
                <a:ea typeface="微软雅黑" panose="020B0503020204020204" pitchFamily="34" charset="-122"/>
              </a:rPr>
              <a:t>firewalld.service</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禁用防火墙  </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reload </a:t>
            </a:r>
            <a:r>
              <a:rPr lang="en-US" altLang="zh-CN" sz="1800" dirty="0" err="1">
                <a:solidFill>
                  <a:srgbClr val="4C6062"/>
                </a:solidFill>
                <a:latin typeface="微软雅黑" panose="020B0503020204020204" pitchFamily="34" charset="-122"/>
                <a:ea typeface="微软雅黑" panose="020B0503020204020204" pitchFamily="34" charset="-122"/>
              </a:rPr>
              <a:t>firewalld.service</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重载配置</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restart </a:t>
            </a:r>
            <a:r>
              <a:rPr lang="en-US" altLang="zh-CN" sz="1800" dirty="0" err="1">
                <a:solidFill>
                  <a:srgbClr val="4C6062"/>
                </a:solidFill>
                <a:latin typeface="微软雅黑" panose="020B0503020204020204" pitchFamily="34" charset="-122"/>
                <a:ea typeface="微软雅黑" panose="020B0503020204020204" pitchFamily="34" charset="-122"/>
              </a:rPr>
              <a:t>firewalld.service</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重启服务</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status </a:t>
            </a:r>
            <a:r>
              <a:rPr lang="en-US" altLang="zh-CN" sz="1800" dirty="0" err="1">
                <a:solidFill>
                  <a:srgbClr val="4C6062"/>
                </a:solidFill>
                <a:latin typeface="微软雅黑" panose="020B0503020204020204" pitchFamily="34" charset="-122"/>
                <a:ea typeface="微软雅黑" panose="020B0503020204020204" pitchFamily="34" charset="-122"/>
              </a:rPr>
              <a:t>firewalld.service</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显示服务的状态</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enable </a:t>
            </a:r>
            <a:r>
              <a:rPr lang="en-US" altLang="zh-CN" sz="1800" dirty="0" err="1">
                <a:solidFill>
                  <a:srgbClr val="4C6062"/>
                </a:solidFill>
                <a:latin typeface="微软雅黑" panose="020B0503020204020204" pitchFamily="34" charset="-122"/>
                <a:ea typeface="微软雅黑" panose="020B0503020204020204" pitchFamily="34" charset="-122"/>
              </a:rPr>
              <a:t>firewalld.service</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在开机时启用服务</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disable </a:t>
            </a:r>
            <a:r>
              <a:rPr lang="en-US" altLang="zh-CN" sz="1800" dirty="0" err="1">
                <a:solidFill>
                  <a:srgbClr val="4C6062"/>
                </a:solidFill>
                <a:latin typeface="微软雅黑" panose="020B0503020204020204" pitchFamily="34" charset="-122"/>
                <a:ea typeface="微软雅黑" panose="020B0503020204020204" pitchFamily="34" charset="-122"/>
              </a:rPr>
              <a:t>firewalld.service</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在开机时禁用服务</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is-enabled </a:t>
            </a:r>
            <a:r>
              <a:rPr lang="en-US" altLang="zh-CN" sz="1800" dirty="0" err="1">
                <a:solidFill>
                  <a:srgbClr val="4C6062"/>
                </a:solidFill>
                <a:latin typeface="微软雅黑" panose="020B0503020204020204" pitchFamily="34" charset="-122"/>
                <a:ea typeface="微软雅黑" panose="020B0503020204020204" pitchFamily="34" charset="-122"/>
              </a:rPr>
              <a:t>firewalld.service</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查看服务是否开机启动</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a:t>
            </a:r>
            <a:r>
              <a:rPr lang="en-US" altLang="zh-CN" sz="1800" dirty="0" err="1">
                <a:solidFill>
                  <a:srgbClr val="4C6062"/>
                </a:solidFill>
                <a:latin typeface="微软雅黑" panose="020B0503020204020204" pitchFamily="34" charset="-122"/>
                <a:ea typeface="微软雅黑" panose="020B0503020204020204" pitchFamily="34" charset="-122"/>
              </a:rPr>
              <a:t>list-unit-files|grep</a:t>
            </a:r>
            <a:r>
              <a:rPr lang="en-US" altLang="zh-CN" sz="1800" dirty="0">
                <a:solidFill>
                  <a:srgbClr val="4C6062"/>
                </a:solidFill>
                <a:latin typeface="微软雅黑" panose="020B0503020204020204" pitchFamily="34" charset="-122"/>
                <a:ea typeface="微软雅黑" panose="020B0503020204020204" pitchFamily="34" charset="-122"/>
              </a:rPr>
              <a:t> enabled        	 #</a:t>
            </a:r>
            <a:r>
              <a:rPr lang="zh-CN" altLang="en-US" sz="1800" dirty="0">
                <a:solidFill>
                  <a:srgbClr val="4C6062"/>
                </a:solidFill>
                <a:latin typeface="微软雅黑" panose="020B0503020204020204" pitchFamily="34" charset="-122"/>
                <a:ea typeface="微软雅黑" panose="020B0503020204020204" pitchFamily="34" charset="-122"/>
              </a:rPr>
              <a:t>查看已启动的服务列表</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--failed                                	 	#</a:t>
            </a:r>
            <a:r>
              <a:rPr lang="zh-CN" altLang="en-US" sz="1800" dirty="0">
                <a:solidFill>
                  <a:srgbClr val="4C6062"/>
                </a:solidFill>
                <a:latin typeface="微软雅黑" panose="020B0503020204020204" pitchFamily="34" charset="-122"/>
                <a:ea typeface="微软雅黑" panose="020B0503020204020204" pitchFamily="34" charset="-122"/>
              </a:rPr>
              <a:t>查看启动失败的服务列表</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flipV="1">
            <a:off x="1087955" y="2119159"/>
            <a:ext cx="10028789" cy="4282434"/>
          </a:xfrm>
          <a:prstGeom prst="rect">
            <a:avLst/>
          </a:prstGeom>
        </p:spPr>
      </p:pic>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9561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能力</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2233987" y="1642914"/>
            <a:ext cx="1197507" cy="272596"/>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CAPACITY</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要求</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endParaRPr lang="zh-CN" altLang="en-US" dirty="0"/>
          </a:p>
        </p:txBody>
      </p:sp>
      <p:sp>
        <p:nvSpPr>
          <p:cNvPr id="302" name="Freeform 706"/>
          <p:cNvSpPr/>
          <p:nvPr/>
        </p:nvSpPr>
        <p:spPr bwMode="auto">
          <a:xfrm>
            <a:off x="5620837" y="1835194"/>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F83003"/>
          </a:solidFill>
          <a:ln>
            <a:noFill/>
          </a:ln>
        </p:spPr>
        <p:txBody>
          <a:bodyPr vert="horz" wrap="square" lIns="91440" tIns="45720" rIns="91440" bIns="45720" numCol="1" anchor="t" anchorCtr="0" compatLnSpc="1"/>
          <a:lstStyle/>
          <a:p>
            <a:endParaRPr lang="zh-CN" altLang="en-US"/>
          </a:p>
        </p:txBody>
      </p:sp>
      <p:sp>
        <p:nvSpPr>
          <p:cNvPr id="303" name="Freeform 707"/>
          <p:cNvSpPr/>
          <p:nvPr/>
        </p:nvSpPr>
        <p:spPr bwMode="auto">
          <a:xfrm>
            <a:off x="5620837" y="2847181"/>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304" name="Freeform 708"/>
          <p:cNvSpPr/>
          <p:nvPr/>
        </p:nvSpPr>
        <p:spPr bwMode="auto">
          <a:xfrm>
            <a:off x="5620837" y="3990181"/>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306" name="文本框 335"/>
          <p:cNvSpPr txBox="1"/>
          <p:nvPr/>
        </p:nvSpPr>
        <p:spPr>
          <a:xfrm>
            <a:off x="6099175" y="1922842"/>
            <a:ext cx="3958905" cy="430182"/>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了解防火墙的分类及工作原理</a:t>
            </a:r>
            <a:endParaRPr lang="zh-CN" altLang="zh-CN" sz="1800" kern="100" spc="10" dirty="0">
              <a:effectLst/>
              <a:latin typeface="Times New Roman" panose="02020603050405020304" pitchFamily="18" charset="0"/>
              <a:ea typeface="方正书宋简体"/>
            </a:endParaRPr>
          </a:p>
        </p:txBody>
      </p:sp>
      <p:sp>
        <p:nvSpPr>
          <p:cNvPr id="310" name="文本框 335"/>
          <p:cNvSpPr txBox="1"/>
          <p:nvPr/>
        </p:nvSpPr>
        <p:spPr>
          <a:xfrm>
            <a:off x="6099175" y="2923220"/>
            <a:ext cx="3505200"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a:t>
            </a:r>
            <a:r>
              <a:rPr lang="en-US" altLang="zh-CN" sz="2000" dirty="0" err="1">
                <a:solidFill>
                  <a:srgbClr val="4C6062"/>
                </a:solidFill>
                <a:latin typeface="微软雅黑" panose="020B0503020204020204" pitchFamily="34" charset="-122"/>
                <a:ea typeface="微软雅黑" panose="020B0503020204020204" pitchFamily="34" charset="-122"/>
              </a:rPr>
              <a:t>firewalld</a:t>
            </a:r>
            <a:r>
              <a:rPr lang="zh-CN" altLang="en-US" sz="2000" dirty="0">
                <a:solidFill>
                  <a:srgbClr val="4C6062"/>
                </a:solidFill>
                <a:latin typeface="微软雅黑" panose="020B0503020204020204" pitchFamily="34" charset="-122"/>
                <a:ea typeface="微软雅黑" panose="020B0503020204020204" pitchFamily="34" charset="-122"/>
              </a:rPr>
              <a:t>防火墙的配置</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11" name="文本框 335"/>
          <p:cNvSpPr txBox="1"/>
          <p:nvPr/>
        </p:nvSpPr>
        <p:spPr>
          <a:xfrm>
            <a:off x="6099176" y="4066220"/>
            <a:ext cx="3124200"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a:t>
            </a:r>
            <a:r>
              <a:rPr lang="en-US" altLang="zh-CN" sz="2000" dirty="0">
                <a:solidFill>
                  <a:srgbClr val="4C6062"/>
                </a:solidFill>
                <a:latin typeface="微软雅黑" panose="020B0503020204020204" pitchFamily="34" charset="-122"/>
                <a:ea typeface="微软雅黑" panose="020B0503020204020204" pitchFamily="34" charset="-122"/>
              </a:rPr>
              <a:t>NAT</a:t>
            </a:r>
            <a:endParaRPr lang="zh-CN" altLang="en-US" sz="2000" dirty="0">
              <a:solidFill>
                <a:srgbClr val="4C6062"/>
              </a:solidFill>
              <a:latin typeface="微软雅黑" panose="020B0503020204020204" pitchFamily="34" charset="-122"/>
              <a:ea typeface="微软雅黑" panose="020B0503020204020204" pitchFamily="34" charset="-122"/>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2" y="1616911"/>
            <a:ext cx="10050315" cy="390600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zh-CN" altLang="en-US" sz="1800" dirty="0">
                <a:solidFill>
                  <a:srgbClr val="4C6062"/>
                </a:solidFill>
                <a:latin typeface="微软雅黑" panose="020B0503020204020204" pitchFamily="34" charset="-122"/>
                <a:ea typeface="微软雅黑" panose="020B0503020204020204" pitchFamily="34" charset="-122"/>
              </a:rPr>
              <a:t>命令速查。</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--state                         	#</a:t>
            </a:r>
            <a:r>
              <a:rPr lang="zh-CN" altLang="en-US" sz="1800" dirty="0">
                <a:solidFill>
                  <a:srgbClr val="4C6062"/>
                </a:solidFill>
                <a:latin typeface="微软雅黑" panose="020B0503020204020204" pitchFamily="34" charset="-122"/>
                <a:ea typeface="微软雅黑" panose="020B0503020204020204" pitchFamily="34" charset="-122"/>
              </a:rPr>
              <a:t>查看防火墙状态  </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--reload                        	#</a:t>
            </a:r>
            <a:r>
              <a:rPr lang="zh-CN" altLang="en-US" sz="1800" dirty="0">
                <a:solidFill>
                  <a:srgbClr val="4C6062"/>
                </a:solidFill>
                <a:latin typeface="微软雅黑" panose="020B0503020204020204" pitchFamily="34" charset="-122"/>
                <a:ea typeface="微软雅黑" panose="020B0503020204020204" pitchFamily="34" charset="-122"/>
              </a:rPr>
              <a:t>更新防火墙规则  </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--state                         	#</a:t>
            </a:r>
            <a:r>
              <a:rPr lang="zh-CN" altLang="en-US" sz="1800" dirty="0">
                <a:solidFill>
                  <a:srgbClr val="4C6062"/>
                </a:solidFill>
                <a:latin typeface="微软雅黑" panose="020B0503020204020204" pitchFamily="34" charset="-122"/>
                <a:ea typeface="微软雅黑" panose="020B0503020204020204" pitchFamily="34" charset="-122"/>
              </a:rPr>
              <a:t>查看防火墙状态  </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--reload                        	#</a:t>
            </a:r>
            <a:r>
              <a:rPr lang="zh-CN" altLang="en-US" sz="1800" dirty="0">
                <a:solidFill>
                  <a:srgbClr val="4C6062"/>
                </a:solidFill>
                <a:latin typeface="微软雅黑" panose="020B0503020204020204" pitchFamily="34" charset="-122"/>
                <a:ea typeface="微软雅黑" panose="020B0503020204020204" pitchFamily="34" charset="-122"/>
              </a:rPr>
              <a:t>重载防火墙规则  </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--list-ports                   	 #</a:t>
            </a:r>
            <a:r>
              <a:rPr lang="zh-CN" altLang="en-US" sz="1800" dirty="0">
                <a:solidFill>
                  <a:srgbClr val="4C6062"/>
                </a:solidFill>
                <a:latin typeface="微软雅黑" panose="020B0503020204020204" pitchFamily="34" charset="-122"/>
                <a:ea typeface="微软雅黑" panose="020B0503020204020204" pitchFamily="34" charset="-122"/>
              </a:rPr>
              <a:t>查看所有打开的端口  </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--list-services                	#</a:t>
            </a:r>
            <a:r>
              <a:rPr lang="zh-CN" altLang="en-US" sz="1800" dirty="0">
                <a:solidFill>
                  <a:srgbClr val="4C6062"/>
                </a:solidFill>
                <a:latin typeface="微软雅黑" panose="020B0503020204020204" pitchFamily="34" charset="-122"/>
                <a:ea typeface="微软雅黑" panose="020B0503020204020204" pitchFamily="34" charset="-122"/>
              </a:rPr>
              <a:t>查看所有允许的服务  </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--get-services                 	#</a:t>
            </a:r>
            <a:r>
              <a:rPr lang="zh-CN" altLang="en-US" sz="1800" dirty="0">
                <a:solidFill>
                  <a:srgbClr val="4C6062"/>
                </a:solidFill>
                <a:latin typeface="微软雅黑" panose="020B0503020204020204" pitchFamily="34" charset="-122"/>
                <a:ea typeface="微软雅黑" panose="020B0503020204020204" pitchFamily="34" charset="-122"/>
              </a:rPr>
              <a:t>获取所有支持的服务 </a:t>
            </a: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flipV="1">
            <a:off x="1087955" y="2210593"/>
            <a:ext cx="10028789" cy="3312324"/>
          </a:xfrm>
          <a:prstGeom prst="rect">
            <a:avLst/>
          </a:prstGeom>
        </p:spPr>
      </p:pic>
    </p:spTree>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2" y="1616911"/>
            <a:ext cx="10050315" cy="2921121"/>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3</a:t>
            </a:r>
            <a:r>
              <a:rPr lang="zh-CN" altLang="en-US" sz="1800" dirty="0">
                <a:solidFill>
                  <a:srgbClr val="4C6062"/>
                </a:solidFill>
                <a:latin typeface="微软雅黑" panose="020B0503020204020204" pitchFamily="34" charset="-122"/>
                <a:ea typeface="微软雅黑" panose="020B0503020204020204" pitchFamily="34" charset="-122"/>
              </a:rPr>
              <a:t>）区域相关命令速查。</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--list-all-zones                    		#</a:t>
            </a:r>
            <a:r>
              <a:rPr lang="zh-CN" altLang="en-US" sz="1800" dirty="0">
                <a:solidFill>
                  <a:srgbClr val="4C6062"/>
                </a:solidFill>
                <a:latin typeface="微软雅黑" panose="020B0503020204020204" pitchFamily="34" charset="-122"/>
                <a:ea typeface="微软雅黑" panose="020B0503020204020204" pitchFamily="34" charset="-122"/>
              </a:rPr>
              <a:t>查看所有区域信息  </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--get-active-zones                   	#</a:t>
            </a:r>
            <a:r>
              <a:rPr lang="zh-CN" altLang="en-US" sz="1800" dirty="0">
                <a:solidFill>
                  <a:srgbClr val="4C6062"/>
                </a:solidFill>
                <a:latin typeface="微软雅黑" panose="020B0503020204020204" pitchFamily="34" charset="-122"/>
                <a:ea typeface="微软雅黑" panose="020B0503020204020204" pitchFamily="34" charset="-122"/>
              </a:rPr>
              <a:t>查看活动区域信息  </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--set-default-zone=public             	#</a:t>
            </a:r>
            <a:r>
              <a:rPr lang="zh-CN" altLang="en-US" sz="1800" dirty="0">
                <a:solidFill>
                  <a:srgbClr val="4C6062"/>
                </a:solidFill>
                <a:latin typeface="微软雅黑" panose="020B0503020204020204" pitchFamily="34" charset="-122"/>
                <a:ea typeface="微软雅黑" panose="020B0503020204020204" pitchFamily="34" charset="-122"/>
              </a:rPr>
              <a:t>设置</a:t>
            </a:r>
            <a:r>
              <a:rPr lang="en-US" altLang="zh-CN" sz="1800" dirty="0">
                <a:solidFill>
                  <a:srgbClr val="4C6062"/>
                </a:solidFill>
                <a:latin typeface="微软雅黑" panose="020B0503020204020204" pitchFamily="34" charset="-122"/>
                <a:ea typeface="微软雅黑" panose="020B0503020204020204" pitchFamily="34" charset="-122"/>
              </a:rPr>
              <a:t>public</a:t>
            </a:r>
            <a:r>
              <a:rPr lang="zh-CN" altLang="en-US" sz="1800" dirty="0">
                <a:solidFill>
                  <a:srgbClr val="4C6062"/>
                </a:solidFill>
                <a:latin typeface="微软雅黑" panose="020B0503020204020204" pitchFamily="34" charset="-122"/>
                <a:ea typeface="微软雅黑" panose="020B0503020204020204" pitchFamily="34" charset="-122"/>
              </a:rPr>
              <a:t>为默认区域  </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--get-default-zone                     	#</a:t>
            </a:r>
            <a:r>
              <a:rPr lang="zh-CN" altLang="en-US" sz="1800" dirty="0">
                <a:solidFill>
                  <a:srgbClr val="4C6062"/>
                </a:solidFill>
                <a:latin typeface="微软雅黑" panose="020B0503020204020204" pitchFamily="34" charset="-122"/>
                <a:ea typeface="微软雅黑" panose="020B0503020204020204" pitchFamily="34" charset="-122"/>
              </a:rPr>
              <a:t>查看默认区域信息  </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--zone=public --add-interface=eth0  	#</a:t>
            </a:r>
            <a:r>
              <a:rPr lang="zh-CN" altLang="en-US" sz="1800" dirty="0">
                <a:solidFill>
                  <a:srgbClr val="4C6062"/>
                </a:solidFill>
                <a:latin typeface="微软雅黑" panose="020B0503020204020204" pitchFamily="34" charset="-122"/>
                <a:ea typeface="微软雅黑" panose="020B0503020204020204" pitchFamily="34" charset="-122"/>
              </a:rPr>
              <a:t>将接口</a:t>
            </a:r>
            <a:r>
              <a:rPr lang="en-US" altLang="zh-CN" sz="1800" dirty="0">
                <a:solidFill>
                  <a:srgbClr val="4C6062"/>
                </a:solidFill>
                <a:latin typeface="微软雅黑" panose="020B0503020204020204" pitchFamily="34" charset="-122"/>
                <a:ea typeface="微软雅黑" panose="020B0503020204020204" pitchFamily="34" charset="-122"/>
              </a:rPr>
              <a:t>eth0</a:t>
            </a:r>
            <a:r>
              <a:rPr lang="zh-CN" altLang="en-US" sz="1800" dirty="0">
                <a:solidFill>
                  <a:srgbClr val="4C6062"/>
                </a:solidFill>
                <a:latin typeface="微软雅黑" panose="020B0503020204020204" pitchFamily="34" charset="-122"/>
                <a:ea typeface="微软雅黑" panose="020B0503020204020204" pitchFamily="34" charset="-122"/>
              </a:rPr>
              <a:t>加入区域</a:t>
            </a:r>
            <a:r>
              <a:rPr lang="en-US" altLang="zh-CN" sz="1800" dirty="0">
                <a:solidFill>
                  <a:srgbClr val="4C6062"/>
                </a:solidFill>
                <a:latin typeface="微软雅黑" panose="020B0503020204020204" pitchFamily="34" charset="-122"/>
                <a:ea typeface="微软雅黑" panose="020B0503020204020204" pitchFamily="34" charset="-122"/>
              </a:rPr>
              <a:t>public</a:t>
            </a: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flipV="1">
            <a:off x="1087955" y="2210593"/>
            <a:ext cx="10028789" cy="2495755"/>
          </a:xfrm>
          <a:prstGeom prst="rect">
            <a:avLst/>
          </a:prstGeom>
        </p:spPr>
      </p:pic>
    </p:spTree>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2" y="1616911"/>
            <a:ext cx="10050315" cy="2351734"/>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4</a:t>
            </a:r>
            <a:r>
              <a:rPr lang="zh-CN" altLang="en-US" sz="1800" dirty="0">
                <a:solidFill>
                  <a:srgbClr val="4C6062"/>
                </a:solidFill>
                <a:latin typeface="微软雅黑" panose="020B0503020204020204" pitchFamily="34" charset="-122"/>
                <a:ea typeface="微软雅黑" panose="020B0503020204020204" pitchFamily="34" charset="-122"/>
              </a:rPr>
              <a:t>）接口相关命令速查。</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--zone=public --remove-interface=ens33  #</a:t>
            </a:r>
            <a:r>
              <a:rPr lang="zh-CN" altLang="en-US" sz="1800" dirty="0">
                <a:solidFill>
                  <a:srgbClr val="4C6062"/>
                </a:solidFill>
                <a:latin typeface="微软雅黑" panose="020B0503020204020204" pitchFamily="34" charset="-122"/>
                <a:ea typeface="微软雅黑" panose="020B0503020204020204" pitchFamily="34" charset="-122"/>
              </a:rPr>
              <a:t>从区域</a:t>
            </a:r>
            <a:r>
              <a:rPr lang="en-US" altLang="zh-CN" sz="1800" dirty="0">
                <a:solidFill>
                  <a:srgbClr val="4C6062"/>
                </a:solidFill>
                <a:latin typeface="微软雅黑" panose="020B0503020204020204" pitchFamily="34" charset="-122"/>
                <a:ea typeface="微软雅黑" panose="020B0503020204020204" pitchFamily="34" charset="-122"/>
              </a:rPr>
              <a:t>public</a:t>
            </a:r>
            <a:r>
              <a:rPr lang="zh-CN" altLang="en-US" sz="1800" dirty="0">
                <a:solidFill>
                  <a:srgbClr val="4C6062"/>
                </a:solidFill>
                <a:latin typeface="微软雅黑" panose="020B0503020204020204" pitchFamily="34" charset="-122"/>
                <a:ea typeface="微软雅黑" panose="020B0503020204020204" pitchFamily="34" charset="-122"/>
              </a:rPr>
              <a:t>中删除接口</a:t>
            </a:r>
            <a:r>
              <a:rPr lang="en-US" altLang="zh-CN" sz="1800" dirty="0">
                <a:solidFill>
                  <a:srgbClr val="4C6062"/>
                </a:solidFill>
                <a:latin typeface="微软雅黑" panose="020B0503020204020204" pitchFamily="34" charset="-122"/>
                <a:ea typeface="微软雅黑" panose="020B0503020204020204" pitchFamily="34" charset="-122"/>
              </a:rPr>
              <a:t>ens33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--zone=default --change-interface=ens33#</a:t>
            </a:r>
            <a:r>
              <a:rPr lang="zh-CN" altLang="en-US" sz="1800" dirty="0">
                <a:solidFill>
                  <a:srgbClr val="4C6062"/>
                </a:solidFill>
                <a:latin typeface="微软雅黑" panose="020B0503020204020204" pitchFamily="34" charset="-122"/>
                <a:ea typeface="微软雅黑" panose="020B0503020204020204" pitchFamily="34" charset="-122"/>
              </a:rPr>
              <a:t>修改接口</a:t>
            </a:r>
            <a:r>
              <a:rPr lang="en-US" altLang="zh-CN" sz="1800" dirty="0">
                <a:solidFill>
                  <a:srgbClr val="4C6062"/>
                </a:solidFill>
                <a:latin typeface="微软雅黑" panose="020B0503020204020204" pitchFamily="34" charset="-122"/>
                <a:ea typeface="微软雅黑" panose="020B0503020204020204" pitchFamily="34" charset="-122"/>
              </a:rPr>
              <a:t>ens33</a:t>
            </a:r>
            <a:r>
              <a:rPr lang="zh-CN" altLang="en-US" sz="1800" dirty="0">
                <a:solidFill>
                  <a:srgbClr val="4C6062"/>
                </a:solidFill>
                <a:latin typeface="微软雅黑" panose="020B0503020204020204" pitchFamily="34" charset="-122"/>
                <a:ea typeface="微软雅黑" panose="020B0503020204020204" pitchFamily="34" charset="-122"/>
              </a:rPr>
              <a:t>所属区域为</a:t>
            </a:r>
            <a:r>
              <a:rPr lang="en-US" altLang="zh-CN" sz="1800" dirty="0">
                <a:solidFill>
                  <a:srgbClr val="4C6062"/>
                </a:solidFill>
                <a:latin typeface="微软雅黑" panose="020B0503020204020204" pitchFamily="34" charset="-122"/>
                <a:ea typeface="微软雅黑" panose="020B0503020204020204" pitchFamily="34" charset="-122"/>
              </a:rPr>
              <a:t>default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--get-zone-of-interface=ens33            #</a:t>
            </a:r>
            <a:r>
              <a:rPr lang="zh-CN" altLang="en-US" sz="1800" dirty="0">
                <a:solidFill>
                  <a:srgbClr val="4C6062"/>
                </a:solidFill>
                <a:latin typeface="微软雅黑" panose="020B0503020204020204" pitchFamily="34" charset="-122"/>
                <a:ea typeface="微软雅黑" panose="020B0503020204020204" pitchFamily="34" charset="-122"/>
              </a:rPr>
              <a:t>查看接口</a:t>
            </a:r>
            <a:r>
              <a:rPr lang="en-US" altLang="zh-CN" sz="1800" dirty="0">
                <a:solidFill>
                  <a:srgbClr val="4C6062"/>
                </a:solidFill>
                <a:latin typeface="微软雅黑" panose="020B0503020204020204" pitchFamily="34" charset="-122"/>
                <a:ea typeface="微软雅黑" panose="020B0503020204020204" pitchFamily="34" charset="-122"/>
              </a:rPr>
              <a:t>ens33</a:t>
            </a:r>
            <a:r>
              <a:rPr lang="zh-CN" altLang="en-US" sz="1800" dirty="0">
                <a:solidFill>
                  <a:srgbClr val="4C6062"/>
                </a:solidFill>
                <a:latin typeface="微软雅黑" panose="020B0503020204020204" pitchFamily="34" charset="-122"/>
                <a:ea typeface="微软雅黑" panose="020B0503020204020204" pitchFamily="34" charset="-122"/>
              </a:rPr>
              <a:t>所属区域 </a:t>
            </a: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flipV="1">
            <a:off x="1087955" y="2210593"/>
            <a:ext cx="10028789" cy="1880644"/>
          </a:xfrm>
          <a:prstGeom prst="rect">
            <a:avLst/>
          </a:prstGeom>
        </p:spPr>
      </p:pic>
    </p:spTree>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2" y="1448594"/>
            <a:ext cx="10448383" cy="5552610"/>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5</a:t>
            </a:r>
            <a:r>
              <a:rPr lang="zh-CN" altLang="en-US" sz="1800" dirty="0">
                <a:solidFill>
                  <a:srgbClr val="4C6062"/>
                </a:solidFill>
                <a:latin typeface="微软雅黑" panose="020B0503020204020204" pitchFamily="34" charset="-122"/>
                <a:ea typeface="微软雅黑" panose="020B0503020204020204" pitchFamily="34" charset="-122"/>
              </a:rPr>
              <a:t>）端口控制命令速查。</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--add-port=80/</a:t>
            </a:r>
            <a:r>
              <a:rPr lang="en-US" altLang="zh-CN" sz="1800" dirty="0" err="1">
                <a:solidFill>
                  <a:srgbClr val="4C6062"/>
                </a:solidFill>
                <a:latin typeface="微软雅黑" panose="020B0503020204020204" pitchFamily="34" charset="-122"/>
                <a:ea typeface="微软雅黑" panose="020B0503020204020204" pitchFamily="34" charset="-122"/>
              </a:rPr>
              <a:t>tcp</a:t>
            </a:r>
            <a:r>
              <a:rPr lang="en-US" altLang="zh-CN" sz="1800" dirty="0">
                <a:solidFill>
                  <a:srgbClr val="4C6062"/>
                </a:solidFill>
                <a:latin typeface="微软雅黑" panose="020B0503020204020204" pitchFamily="34" charset="-122"/>
                <a:ea typeface="微软雅黑" panose="020B0503020204020204" pitchFamily="34" charset="-122"/>
              </a:rPr>
              <a:t> --permanent          	#</a:t>
            </a:r>
            <a:r>
              <a:rPr lang="zh-CN" altLang="en-US" sz="1800" dirty="0">
                <a:solidFill>
                  <a:srgbClr val="4C6062"/>
                </a:solidFill>
                <a:latin typeface="微软雅黑" panose="020B0503020204020204" pitchFamily="34" charset="-122"/>
                <a:ea typeface="微软雅黑" panose="020B0503020204020204" pitchFamily="34" charset="-122"/>
              </a:rPr>
              <a:t>永久开启</a:t>
            </a:r>
            <a:r>
              <a:rPr lang="en-US" altLang="zh-CN" sz="1800" dirty="0">
                <a:solidFill>
                  <a:srgbClr val="4C6062"/>
                </a:solidFill>
                <a:latin typeface="微软雅黑" panose="020B0503020204020204" pitchFamily="34" charset="-122"/>
                <a:ea typeface="微软雅黑" panose="020B0503020204020204" pitchFamily="34" charset="-122"/>
              </a:rPr>
              <a:t>80</a:t>
            </a:r>
            <a:r>
              <a:rPr lang="zh-CN" altLang="en-US" sz="1800" dirty="0">
                <a:solidFill>
                  <a:srgbClr val="4C6062"/>
                </a:solidFill>
                <a:latin typeface="微软雅黑" panose="020B0503020204020204" pitchFamily="34" charset="-122"/>
                <a:ea typeface="微软雅黑" panose="020B0503020204020204" pitchFamily="34" charset="-122"/>
              </a:rPr>
              <a:t>端口</a:t>
            </a: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全局</a:t>
            </a:r>
            <a:r>
              <a:rPr lang="en-US" altLang="zh-CN" sz="1800" dirty="0">
                <a:solidFill>
                  <a:srgbClr val="4C6062"/>
                </a:solidFill>
                <a:latin typeface="微软雅黑" panose="020B0503020204020204" pitchFamily="34" charset="-122"/>
                <a:ea typeface="微软雅黑" panose="020B0503020204020204" pitchFamily="34" charset="-122"/>
              </a:rPr>
              <a: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--remove-port=80/</a:t>
            </a:r>
            <a:r>
              <a:rPr lang="en-US" altLang="zh-CN" sz="1800" dirty="0" err="1">
                <a:solidFill>
                  <a:srgbClr val="4C6062"/>
                </a:solidFill>
                <a:latin typeface="微软雅黑" panose="020B0503020204020204" pitchFamily="34" charset="-122"/>
                <a:ea typeface="微软雅黑" panose="020B0503020204020204" pitchFamily="34" charset="-122"/>
              </a:rPr>
              <a:t>tcp</a:t>
            </a:r>
            <a:r>
              <a:rPr lang="en-US" altLang="zh-CN" sz="1800" dirty="0">
                <a:solidFill>
                  <a:srgbClr val="4C6062"/>
                </a:solidFill>
                <a:latin typeface="微软雅黑" panose="020B0503020204020204" pitchFamily="34" charset="-122"/>
                <a:ea typeface="微软雅黑" panose="020B0503020204020204" pitchFamily="34" charset="-122"/>
              </a:rPr>
              <a:t> --permanent          	#</a:t>
            </a:r>
            <a:r>
              <a:rPr lang="zh-CN" altLang="en-US" sz="1800" dirty="0">
                <a:solidFill>
                  <a:srgbClr val="4C6062"/>
                </a:solidFill>
                <a:latin typeface="微软雅黑" panose="020B0503020204020204" pitchFamily="34" charset="-122"/>
                <a:ea typeface="微软雅黑" panose="020B0503020204020204" pitchFamily="34" charset="-122"/>
              </a:rPr>
              <a:t>永久关闭</a:t>
            </a:r>
            <a:r>
              <a:rPr lang="en-US" altLang="zh-CN" sz="1800" dirty="0">
                <a:solidFill>
                  <a:srgbClr val="4C6062"/>
                </a:solidFill>
                <a:latin typeface="微软雅黑" panose="020B0503020204020204" pitchFamily="34" charset="-122"/>
                <a:ea typeface="微软雅黑" panose="020B0503020204020204" pitchFamily="34" charset="-122"/>
              </a:rPr>
              <a:t>80</a:t>
            </a:r>
            <a:r>
              <a:rPr lang="zh-CN" altLang="en-US" sz="1800" dirty="0">
                <a:solidFill>
                  <a:srgbClr val="4C6062"/>
                </a:solidFill>
                <a:latin typeface="微软雅黑" panose="020B0503020204020204" pitchFamily="34" charset="-122"/>
                <a:ea typeface="微软雅黑" panose="020B0503020204020204" pitchFamily="34" charset="-122"/>
              </a:rPr>
              <a:t>端口</a:t>
            </a: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全局</a:t>
            </a:r>
            <a:r>
              <a:rPr lang="en-US" altLang="zh-CN" sz="1800" dirty="0">
                <a:solidFill>
                  <a:srgbClr val="4C6062"/>
                </a:solidFill>
                <a:latin typeface="微软雅黑" panose="020B0503020204020204" pitchFamily="34" charset="-122"/>
                <a:ea typeface="微软雅黑" panose="020B0503020204020204" pitchFamily="34" charset="-122"/>
              </a:rPr>
              <a: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--add-port=65001-65010/</a:t>
            </a:r>
            <a:r>
              <a:rPr lang="en-US" altLang="zh-CN" sz="1800" dirty="0" err="1">
                <a:solidFill>
                  <a:srgbClr val="4C6062"/>
                </a:solidFill>
                <a:latin typeface="微软雅黑" panose="020B0503020204020204" pitchFamily="34" charset="-122"/>
                <a:ea typeface="微软雅黑" panose="020B0503020204020204" pitchFamily="34" charset="-122"/>
              </a:rPr>
              <a:t>tcp</a:t>
            </a:r>
            <a:r>
              <a:rPr lang="en-US" altLang="zh-CN" sz="1800" dirty="0">
                <a:solidFill>
                  <a:srgbClr val="4C6062"/>
                </a:solidFill>
                <a:latin typeface="微软雅黑" panose="020B0503020204020204" pitchFamily="34" charset="-122"/>
                <a:ea typeface="微软雅黑" panose="020B0503020204020204" pitchFamily="34" charset="-122"/>
              </a:rPr>
              <a:t> --permanent  #</a:t>
            </a:r>
            <a:r>
              <a:rPr lang="zh-CN" altLang="en-US" sz="1800" dirty="0">
                <a:solidFill>
                  <a:srgbClr val="4C6062"/>
                </a:solidFill>
                <a:latin typeface="微软雅黑" panose="020B0503020204020204" pitchFamily="34" charset="-122"/>
                <a:ea typeface="微软雅黑" panose="020B0503020204020204" pitchFamily="34" charset="-122"/>
              </a:rPr>
              <a:t>永久开启</a:t>
            </a:r>
            <a:r>
              <a:rPr lang="en-US" altLang="zh-CN" sz="1800" dirty="0">
                <a:solidFill>
                  <a:srgbClr val="4C6062"/>
                </a:solidFill>
                <a:latin typeface="微软雅黑" panose="020B0503020204020204" pitchFamily="34" charset="-122"/>
                <a:ea typeface="微软雅黑" panose="020B0503020204020204" pitchFamily="34" charset="-122"/>
              </a:rPr>
              <a:t>65001-65010</a:t>
            </a:r>
            <a:r>
              <a:rPr lang="zh-CN" altLang="en-US" sz="1800" dirty="0">
                <a:solidFill>
                  <a:srgbClr val="4C6062"/>
                </a:solidFill>
                <a:latin typeface="微软雅黑" panose="020B0503020204020204" pitchFamily="34" charset="-122"/>
                <a:ea typeface="微软雅黑" panose="020B0503020204020204" pitchFamily="34" charset="-122"/>
              </a:rPr>
              <a:t>端口</a:t>
            </a: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全局</a:t>
            </a:r>
            <a:r>
              <a:rPr lang="en-US" altLang="zh-CN" sz="1800" dirty="0">
                <a:solidFill>
                  <a:srgbClr val="4C6062"/>
                </a:solidFill>
                <a:latin typeface="微软雅黑" panose="020B0503020204020204" pitchFamily="34" charset="-122"/>
                <a:ea typeface="微软雅黑" panose="020B0503020204020204" pitchFamily="34" charset="-122"/>
              </a:rPr>
              <a:t>)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--zone=public --add-port=80/</a:t>
            </a:r>
            <a:r>
              <a:rPr lang="en-US" altLang="zh-CN" sz="1800" dirty="0" err="1">
                <a:solidFill>
                  <a:srgbClr val="4C6062"/>
                </a:solidFill>
                <a:latin typeface="微软雅黑" panose="020B0503020204020204" pitchFamily="34" charset="-122"/>
                <a:ea typeface="微软雅黑" panose="020B0503020204020204" pitchFamily="34" charset="-122"/>
              </a:rPr>
              <a:t>tcp</a:t>
            </a:r>
            <a:r>
              <a:rPr lang="en-US" altLang="zh-CN" sz="1800" dirty="0">
                <a:solidFill>
                  <a:srgbClr val="4C6062"/>
                </a:solidFill>
                <a:latin typeface="微软雅黑" panose="020B0503020204020204" pitchFamily="34" charset="-122"/>
                <a:ea typeface="微软雅黑" panose="020B0503020204020204" pitchFamily="34" charset="-122"/>
              </a:rPr>
              <a:t> --permanent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永久开启</a:t>
            </a:r>
            <a:r>
              <a:rPr lang="en-US" altLang="zh-CN" sz="1800" dirty="0">
                <a:solidFill>
                  <a:srgbClr val="4C6062"/>
                </a:solidFill>
                <a:latin typeface="微软雅黑" panose="020B0503020204020204" pitchFamily="34" charset="-122"/>
                <a:ea typeface="微软雅黑" panose="020B0503020204020204" pitchFamily="34" charset="-122"/>
              </a:rPr>
              <a:t>80</a:t>
            </a:r>
            <a:r>
              <a:rPr lang="zh-CN" altLang="en-US" sz="1800" dirty="0">
                <a:solidFill>
                  <a:srgbClr val="4C6062"/>
                </a:solidFill>
                <a:latin typeface="微软雅黑" panose="020B0503020204020204" pitchFamily="34" charset="-122"/>
                <a:ea typeface="微软雅黑" panose="020B0503020204020204" pitchFamily="34" charset="-122"/>
              </a:rPr>
              <a:t>端口</a:t>
            </a: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区域</a:t>
            </a:r>
            <a:r>
              <a:rPr lang="en-US" altLang="zh-CN" sz="1800" dirty="0">
                <a:solidFill>
                  <a:srgbClr val="4C6062"/>
                </a:solidFill>
                <a:latin typeface="微软雅黑" panose="020B0503020204020204" pitchFamily="34" charset="-122"/>
                <a:ea typeface="微软雅黑" panose="020B0503020204020204" pitchFamily="34" charset="-122"/>
              </a:rPr>
              <a:t>public)</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--zone=public --remove-port=80/</a:t>
            </a:r>
            <a:r>
              <a:rPr lang="en-US" altLang="zh-CN" sz="1800" dirty="0" err="1">
                <a:solidFill>
                  <a:srgbClr val="4C6062"/>
                </a:solidFill>
                <a:latin typeface="微软雅黑" panose="020B0503020204020204" pitchFamily="34" charset="-122"/>
                <a:ea typeface="微软雅黑" panose="020B0503020204020204" pitchFamily="34" charset="-122"/>
              </a:rPr>
              <a:t>tcp</a:t>
            </a:r>
            <a:r>
              <a:rPr lang="en-US" altLang="zh-CN" sz="1800" dirty="0">
                <a:solidFill>
                  <a:srgbClr val="4C6062"/>
                </a:solidFill>
                <a:latin typeface="微软雅黑" panose="020B0503020204020204" pitchFamily="34" charset="-122"/>
                <a:ea typeface="微软雅黑" panose="020B0503020204020204" pitchFamily="34" charset="-122"/>
              </a:rPr>
              <a:t> --permanent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永久关闭</a:t>
            </a:r>
            <a:r>
              <a:rPr lang="en-US" altLang="zh-CN" sz="1800" dirty="0">
                <a:solidFill>
                  <a:srgbClr val="4C6062"/>
                </a:solidFill>
                <a:latin typeface="微软雅黑" panose="020B0503020204020204" pitchFamily="34" charset="-122"/>
                <a:ea typeface="微软雅黑" panose="020B0503020204020204" pitchFamily="34" charset="-122"/>
              </a:rPr>
              <a:t>80</a:t>
            </a:r>
            <a:r>
              <a:rPr lang="zh-CN" altLang="en-US" sz="1800" dirty="0">
                <a:solidFill>
                  <a:srgbClr val="4C6062"/>
                </a:solidFill>
                <a:latin typeface="微软雅黑" panose="020B0503020204020204" pitchFamily="34" charset="-122"/>
                <a:ea typeface="微软雅黑" panose="020B0503020204020204" pitchFamily="34" charset="-122"/>
              </a:rPr>
              <a:t>端口</a:t>
            </a: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区域</a:t>
            </a:r>
            <a:r>
              <a:rPr lang="en-US" altLang="zh-CN" sz="1800" dirty="0">
                <a:solidFill>
                  <a:srgbClr val="4C6062"/>
                </a:solidFill>
                <a:latin typeface="微软雅黑" panose="020B0503020204020204" pitchFamily="34" charset="-122"/>
                <a:ea typeface="微软雅黑" panose="020B0503020204020204" pitchFamily="34" charset="-122"/>
              </a:rPr>
              <a:t>public)</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--zone=public --add-port=65001-65010/</a:t>
            </a:r>
            <a:r>
              <a:rPr lang="en-US" altLang="zh-CN" sz="1800" dirty="0" err="1">
                <a:solidFill>
                  <a:srgbClr val="4C6062"/>
                </a:solidFill>
                <a:latin typeface="微软雅黑" panose="020B0503020204020204" pitchFamily="34" charset="-122"/>
                <a:ea typeface="微软雅黑" panose="020B0503020204020204" pitchFamily="34" charset="-122"/>
              </a:rPr>
              <a:t>tcp</a:t>
            </a:r>
            <a:r>
              <a:rPr lang="en-US" altLang="zh-CN" sz="1800" dirty="0">
                <a:solidFill>
                  <a:srgbClr val="4C6062"/>
                </a:solidFill>
                <a:latin typeface="微软雅黑" panose="020B0503020204020204" pitchFamily="34" charset="-122"/>
                <a:ea typeface="微软雅黑" panose="020B0503020204020204" pitchFamily="34" charset="-122"/>
              </a:rPr>
              <a:t> --permanent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永久开启</a:t>
            </a:r>
            <a:r>
              <a:rPr lang="en-US" altLang="zh-CN" sz="1800" dirty="0">
                <a:solidFill>
                  <a:srgbClr val="4C6062"/>
                </a:solidFill>
                <a:latin typeface="微软雅黑" panose="020B0503020204020204" pitchFamily="34" charset="-122"/>
                <a:ea typeface="微软雅黑" panose="020B0503020204020204" pitchFamily="34" charset="-122"/>
              </a:rPr>
              <a:t>65001-65010</a:t>
            </a:r>
            <a:r>
              <a:rPr lang="zh-CN" altLang="en-US" sz="1800" dirty="0">
                <a:solidFill>
                  <a:srgbClr val="4C6062"/>
                </a:solidFill>
                <a:latin typeface="微软雅黑" panose="020B0503020204020204" pitchFamily="34" charset="-122"/>
                <a:ea typeface="微软雅黑" panose="020B0503020204020204" pitchFamily="34" charset="-122"/>
              </a:rPr>
              <a:t>端口</a:t>
            </a: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区域</a:t>
            </a:r>
            <a:r>
              <a:rPr lang="en-US" altLang="zh-CN" sz="1800" dirty="0">
                <a:solidFill>
                  <a:srgbClr val="4C6062"/>
                </a:solidFill>
                <a:latin typeface="微软雅黑" panose="020B0503020204020204" pitchFamily="34" charset="-122"/>
                <a:ea typeface="微软雅黑" panose="020B0503020204020204" pitchFamily="34" charset="-122"/>
              </a:rPr>
              <a:t>public)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--query-port=8080/</a:t>
            </a:r>
            <a:r>
              <a:rPr lang="en-US" altLang="zh-CN" sz="1800" dirty="0" err="1">
                <a:solidFill>
                  <a:srgbClr val="4C6062"/>
                </a:solidFill>
                <a:latin typeface="微软雅黑" panose="020B0503020204020204" pitchFamily="34" charset="-122"/>
                <a:ea typeface="微软雅黑" panose="020B0503020204020204" pitchFamily="34" charset="-122"/>
              </a:rPr>
              <a:t>tcp</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查询端口是否开放</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--permanent --add-port=80/</a:t>
            </a:r>
            <a:r>
              <a:rPr lang="en-US" altLang="zh-CN" sz="1800" dirty="0" err="1">
                <a:solidFill>
                  <a:srgbClr val="4C6062"/>
                </a:solidFill>
                <a:latin typeface="微软雅黑" panose="020B0503020204020204" pitchFamily="34" charset="-122"/>
                <a:ea typeface="微软雅黑" panose="020B0503020204020204" pitchFamily="34" charset="-122"/>
              </a:rPr>
              <a:t>tcp</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开放</a:t>
            </a:r>
            <a:r>
              <a:rPr lang="en-US" altLang="zh-CN" sz="1800" dirty="0">
                <a:solidFill>
                  <a:srgbClr val="4C6062"/>
                </a:solidFill>
                <a:latin typeface="微软雅黑" panose="020B0503020204020204" pitchFamily="34" charset="-122"/>
                <a:ea typeface="微软雅黑" panose="020B0503020204020204" pitchFamily="34" charset="-122"/>
              </a:rPr>
              <a:t>80</a:t>
            </a:r>
            <a:r>
              <a:rPr lang="zh-CN" altLang="en-US" sz="1800" dirty="0">
                <a:solidFill>
                  <a:srgbClr val="4C6062"/>
                </a:solidFill>
                <a:latin typeface="微软雅黑" panose="020B0503020204020204" pitchFamily="34" charset="-122"/>
                <a:ea typeface="微软雅黑" panose="020B0503020204020204" pitchFamily="34" charset="-122"/>
              </a:rPr>
              <a:t>端口</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--permanent --remove-port=8080/</a:t>
            </a:r>
            <a:r>
              <a:rPr lang="en-US" altLang="zh-CN" sz="1800" dirty="0" err="1">
                <a:solidFill>
                  <a:srgbClr val="4C6062"/>
                </a:solidFill>
                <a:latin typeface="微软雅黑" panose="020B0503020204020204" pitchFamily="34" charset="-122"/>
                <a:ea typeface="微软雅黑" panose="020B0503020204020204" pitchFamily="34" charset="-122"/>
              </a:rPr>
              <a:t>tcp</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移除端口</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--reload    		#</a:t>
            </a:r>
            <a:r>
              <a:rPr lang="zh-CN" altLang="en-US" sz="1800" dirty="0">
                <a:solidFill>
                  <a:srgbClr val="4C6062"/>
                </a:solidFill>
                <a:latin typeface="微软雅黑" panose="020B0503020204020204" pitchFamily="34" charset="-122"/>
                <a:ea typeface="微软雅黑" panose="020B0503020204020204" pitchFamily="34" charset="-122"/>
              </a:rPr>
              <a:t>重启防火墙</a:t>
            </a: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修改配置后要重启防火墙</a:t>
            </a:r>
            <a:r>
              <a:rPr lang="en-US" altLang="zh-CN" sz="1800" dirty="0">
                <a:solidFill>
                  <a:srgbClr val="4C6062"/>
                </a:solidFill>
                <a:latin typeface="微软雅黑" panose="020B0503020204020204" pitchFamily="34" charset="-122"/>
                <a:ea typeface="微软雅黑" panose="020B0503020204020204" pitchFamily="34" charset="-122"/>
              </a:rPr>
              <a: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flipV="1">
            <a:off x="1087955" y="1905792"/>
            <a:ext cx="10028789" cy="4648201"/>
          </a:xfrm>
          <a:prstGeom prst="rect">
            <a:avLst/>
          </a:prstGeom>
        </p:spPr>
      </p:pic>
    </p:spTree>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2" y="1448594"/>
            <a:ext cx="10448383" cy="3413563"/>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6</a:t>
            </a:r>
            <a:r>
              <a:rPr lang="zh-CN" altLang="en-US" sz="1800" dirty="0">
                <a:solidFill>
                  <a:srgbClr val="4C6062"/>
                </a:solidFill>
                <a:latin typeface="微软雅黑" panose="020B0503020204020204" pitchFamily="34" charset="-122"/>
                <a:ea typeface="微软雅黑" panose="020B0503020204020204" pitchFamily="34" charset="-122"/>
              </a:rPr>
              <a:t>）使用终端管理工具实例。</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① 查看</a:t>
            </a:r>
            <a:r>
              <a:rPr lang="en-US" altLang="zh-CN" sz="1800" dirty="0" err="1">
                <a:solidFill>
                  <a:srgbClr val="4C6062"/>
                </a:solidFill>
                <a:latin typeface="微软雅黑" panose="020B0503020204020204" pitchFamily="34" charset="-122"/>
                <a:ea typeface="微软雅黑" panose="020B0503020204020204" pitchFamily="34" charset="-122"/>
              </a:rPr>
              <a:t>firewalld</a:t>
            </a:r>
            <a:r>
              <a:rPr lang="zh-CN" altLang="en-US" sz="1800" dirty="0">
                <a:solidFill>
                  <a:srgbClr val="4C6062"/>
                </a:solidFill>
                <a:latin typeface="微软雅黑" panose="020B0503020204020204" pitchFamily="34" charset="-122"/>
                <a:ea typeface="微软雅黑" panose="020B0503020204020204" pitchFamily="34" charset="-122"/>
              </a:rPr>
              <a:t>服务当前状态和使用的区域。</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--state 	#</a:t>
            </a:r>
            <a:r>
              <a:rPr lang="zh-CN" altLang="en-US" sz="1800" dirty="0">
                <a:solidFill>
                  <a:srgbClr val="4C6062"/>
                </a:solidFill>
                <a:latin typeface="微软雅黑" panose="020B0503020204020204" pitchFamily="34" charset="-122"/>
                <a:ea typeface="微软雅黑" panose="020B0503020204020204" pitchFamily="34" charset="-122"/>
              </a:rPr>
              <a:t>查看防火墙状态</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restart </a:t>
            </a:r>
            <a:r>
              <a:rPr lang="en-US" altLang="zh-CN" sz="1800" dirty="0" err="1">
                <a:solidFill>
                  <a:srgbClr val="4C6062"/>
                </a:solidFill>
                <a:latin typeface="微软雅黑" panose="020B0503020204020204" pitchFamily="34" charset="-122"/>
                <a:ea typeface="微软雅黑" panose="020B0503020204020204" pitchFamily="34" charset="-122"/>
              </a:rPr>
              <a:t>firewalld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--get-default-zone #</a:t>
            </a:r>
            <a:r>
              <a:rPr lang="zh-CN" altLang="en-US" sz="1800" dirty="0">
                <a:solidFill>
                  <a:srgbClr val="4C6062"/>
                </a:solidFill>
                <a:latin typeface="微软雅黑" panose="020B0503020204020204" pitchFamily="34" charset="-122"/>
                <a:ea typeface="微软雅黑" panose="020B0503020204020204" pitchFamily="34" charset="-122"/>
              </a:rPr>
              <a:t>查看默认区域</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public</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flipV="1">
            <a:off x="1087955" y="1981994"/>
            <a:ext cx="10028789" cy="2438400"/>
          </a:xfrm>
          <a:prstGeom prst="rect">
            <a:avLst/>
          </a:prstGeom>
        </p:spPr>
      </p:pic>
    </p:spTree>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2" y="1448594"/>
            <a:ext cx="10448383" cy="2844177"/>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6</a:t>
            </a:r>
            <a:r>
              <a:rPr lang="zh-CN" altLang="en-US" sz="1800" dirty="0">
                <a:solidFill>
                  <a:srgbClr val="4C6062"/>
                </a:solidFill>
                <a:latin typeface="微软雅黑" panose="020B0503020204020204" pitchFamily="34" charset="-122"/>
                <a:ea typeface="微软雅黑" panose="020B0503020204020204" pitchFamily="34" charset="-122"/>
              </a:rPr>
              <a:t>）使用终端管理工具实例。</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② 查询防火墙生效</a:t>
            </a:r>
            <a:r>
              <a:rPr lang="en-US" altLang="zh-CN" sz="1800" dirty="0">
                <a:solidFill>
                  <a:srgbClr val="4C6062"/>
                </a:solidFill>
                <a:latin typeface="微软雅黑" panose="020B0503020204020204" pitchFamily="34" charset="-122"/>
                <a:ea typeface="微软雅黑" panose="020B0503020204020204" pitchFamily="34" charset="-122"/>
              </a:rPr>
              <a:t>ens33</a:t>
            </a:r>
            <a:r>
              <a:rPr lang="zh-CN" altLang="en-US" sz="1800" dirty="0">
                <a:solidFill>
                  <a:srgbClr val="4C6062"/>
                </a:solidFill>
                <a:latin typeface="微软雅黑" panose="020B0503020204020204" pitchFamily="34" charset="-122"/>
                <a:ea typeface="微软雅黑" panose="020B0503020204020204" pitchFamily="34" charset="-122"/>
              </a:rPr>
              <a:t>网卡在</a:t>
            </a:r>
            <a:r>
              <a:rPr lang="en-US" altLang="zh-CN" sz="1800" dirty="0" err="1">
                <a:solidFill>
                  <a:srgbClr val="4C6062"/>
                </a:solidFill>
                <a:latin typeface="微软雅黑" panose="020B0503020204020204" pitchFamily="34" charset="-122"/>
                <a:ea typeface="微软雅黑" panose="020B0503020204020204" pitchFamily="34" charset="-122"/>
              </a:rPr>
              <a:t>firewalld</a:t>
            </a:r>
            <a:r>
              <a:rPr lang="zh-CN" altLang="en-US" sz="1800" dirty="0">
                <a:solidFill>
                  <a:srgbClr val="4C6062"/>
                </a:solidFill>
                <a:latin typeface="微软雅黑" panose="020B0503020204020204" pitchFamily="34" charset="-122"/>
                <a:ea typeface="微软雅黑" panose="020B0503020204020204" pitchFamily="34" charset="-122"/>
              </a:rPr>
              <a:t>服务中的区域。</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--get-active-zones	 		#</a:t>
            </a:r>
            <a:r>
              <a:rPr lang="zh-CN" altLang="en-US" sz="1800" dirty="0">
                <a:solidFill>
                  <a:srgbClr val="4C6062"/>
                </a:solidFill>
                <a:latin typeface="微软雅黑" panose="020B0503020204020204" pitchFamily="34" charset="-122"/>
                <a:ea typeface="微软雅黑" panose="020B0503020204020204" pitchFamily="34" charset="-122"/>
              </a:rPr>
              <a:t>查看当前防火墙中生效的区域</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--set-default-zone=trusted 	#</a:t>
            </a:r>
            <a:r>
              <a:rPr lang="zh-CN" altLang="en-US" sz="1800" dirty="0">
                <a:solidFill>
                  <a:srgbClr val="4C6062"/>
                </a:solidFill>
                <a:latin typeface="微软雅黑" panose="020B0503020204020204" pitchFamily="34" charset="-122"/>
                <a:ea typeface="微软雅黑" panose="020B0503020204020204" pitchFamily="34" charset="-122"/>
              </a:rPr>
              <a:t>设定默认区域</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flipV="1">
            <a:off x="1087955" y="1951516"/>
            <a:ext cx="10028789" cy="1965933"/>
          </a:xfrm>
          <a:prstGeom prst="rect">
            <a:avLst/>
          </a:prstGeom>
        </p:spPr>
      </p:pic>
    </p:spTree>
  </p:cSld>
  <p:clrMapOvr>
    <a:masterClrMapping/>
  </p:clrMapOvr>
  <p:transition spd="slow">
    <p:pu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2" y="1616911"/>
            <a:ext cx="10050315" cy="4170372"/>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6</a:t>
            </a:r>
            <a:r>
              <a:rPr lang="zh-CN" altLang="en-US" sz="1800" dirty="0">
                <a:solidFill>
                  <a:srgbClr val="4C6062"/>
                </a:solidFill>
                <a:latin typeface="微软雅黑" panose="020B0503020204020204" pitchFamily="34" charset="-122"/>
                <a:ea typeface="微软雅黑" panose="020B0503020204020204" pitchFamily="34" charset="-122"/>
              </a:rPr>
              <a:t>）使用终端管理工具实例。</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③把</a:t>
            </a:r>
            <a:r>
              <a:rPr lang="en-US" altLang="zh-CN" sz="1800" dirty="0" err="1">
                <a:solidFill>
                  <a:srgbClr val="4C6062"/>
                </a:solidFill>
                <a:latin typeface="微软雅黑" panose="020B0503020204020204" pitchFamily="34" charset="-122"/>
                <a:ea typeface="微软雅黑" panose="020B0503020204020204" pitchFamily="34" charset="-122"/>
              </a:rPr>
              <a:t>firewalld</a:t>
            </a:r>
            <a:r>
              <a:rPr lang="zh-CN" altLang="en-US" sz="1800" dirty="0">
                <a:solidFill>
                  <a:srgbClr val="4C6062"/>
                </a:solidFill>
                <a:latin typeface="微软雅黑" panose="020B0503020204020204" pitchFamily="34" charset="-122"/>
                <a:ea typeface="微软雅黑" panose="020B0503020204020204" pitchFamily="34" charset="-122"/>
              </a:rPr>
              <a:t>服务中</a:t>
            </a:r>
            <a:r>
              <a:rPr lang="en-US" altLang="zh-CN" sz="1800" dirty="0">
                <a:solidFill>
                  <a:srgbClr val="4C6062"/>
                </a:solidFill>
                <a:latin typeface="微软雅黑" panose="020B0503020204020204" pitchFamily="34" charset="-122"/>
                <a:ea typeface="微软雅黑" panose="020B0503020204020204" pitchFamily="34" charset="-122"/>
              </a:rPr>
              <a:t>ens33</a:t>
            </a:r>
            <a:r>
              <a:rPr lang="zh-CN" altLang="en-US" sz="1800" dirty="0">
                <a:solidFill>
                  <a:srgbClr val="4C6062"/>
                </a:solidFill>
                <a:latin typeface="微软雅黑" panose="020B0503020204020204" pitchFamily="34" charset="-122"/>
                <a:ea typeface="微软雅黑" panose="020B0503020204020204" pitchFamily="34" charset="-122"/>
              </a:rPr>
              <a:t>网卡的默认区域修改为</a:t>
            </a:r>
            <a:r>
              <a:rPr lang="en-US" altLang="zh-CN" sz="1800" dirty="0">
                <a:solidFill>
                  <a:srgbClr val="4C6062"/>
                </a:solidFill>
                <a:latin typeface="微软雅黑" panose="020B0503020204020204" pitchFamily="34" charset="-122"/>
                <a:ea typeface="微软雅黑" panose="020B0503020204020204" pitchFamily="34" charset="-122"/>
              </a:rPr>
              <a:t>external</a:t>
            </a:r>
            <a:r>
              <a:rPr lang="zh-CN" altLang="en-US" sz="1800" dirty="0">
                <a:solidFill>
                  <a:srgbClr val="4C6062"/>
                </a:solidFill>
                <a:latin typeface="微软雅黑" panose="020B0503020204020204" pitchFamily="34" charset="-122"/>
                <a:ea typeface="微软雅黑" panose="020B0503020204020204" pitchFamily="34" charset="-122"/>
              </a:rPr>
              <a:t>，并在系统重启后生效。分别查看运行时模式与永久模式下的区域名称。</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--list-all --zone=work #</a:t>
            </a:r>
            <a:r>
              <a:rPr lang="zh-CN" altLang="en-US" sz="1800" dirty="0">
                <a:solidFill>
                  <a:srgbClr val="4C6062"/>
                </a:solidFill>
                <a:latin typeface="微软雅黑" panose="020B0503020204020204" pitchFamily="34" charset="-122"/>
                <a:ea typeface="微软雅黑" panose="020B0503020204020204" pitchFamily="34" charset="-122"/>
              </a:rPr>
              <a:t>查看指定区域的防火墙策略</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--permanent  --zone=external   --change-interface=ens33</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success</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--get-zone-of-interface=ens33</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trusted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--permanent --get-zone-of-interface=ens33</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no zone</a:t>
            </a: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5" name="图片 4"/>
          <p:cNvPicPr>
            <a:picLocks noChangeAspect="1"/>
          </p:cNvPicPr>
          <p:nvPr/>
        </p:nvPicPr>
        <p:blipFill>
          <a:blip r:embed="rId1"/>
          <a:stretch>
            <a:fillRect/>
          </a:stretch>
        </p:blipFill>
        <p:spPr>
          <a:xfrm flipV="1">
            <a:off x="1076327" y="2972592"/>
            <a:ext cx="10028789" cy="2697477"/>
          </a:xfrm>
          <a:prstGeom prst="rect">
            <a:avLst/>
          </a:prstGeom>
        </p:spPr>
      </p:pic>
    </p:spTree>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2" y="1616911"/>
            <a:ext cx="10050315" cy="4890891"/>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6</a:t>
            </a:r>
            <a:r>
              <a:rPr lang="zh-CN" altLang="en-US" sz="1800" dirty="0">
                <a:solidFill>
                  <a:srgbClr val="4C6062"/>
                </a:solidFill>
                <a:latin typeface="微软雅黑" panose="020B0503020204020204" pitchFamily="34" charset="-122"/>
                <a:ea typeface="微软雅黑" panose="020B0503020204020204" pitchFamily="34" charset="-122"/>
              </a:rPr>
              <a:t>）使用终端管理工具实例。</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④ 把</a:t>
            </a:r>
            <a:r>
              <a:rPr lang="en-US" altLang="zh-CN" sz="1800" dirty="0" err="1">
                <a:solidFill>
                  <a:srgbClr val="4C6062"/>
                </a:solidFill>
                <a:latin typeface="微软雅黑" panose="020B0503020204020204" pitchFamily="34" charset="-122"/>
                <a:ea typeface="微软雅黑" panose="020B0503020204020204" pitchFamily="34" charset="-122"/>
              </a:rPr>
              <a:t>firewalld</a:t>
            </a:r>
            <a:r>
              <a:rPr lang="zh-CN" altLang="en-US" sz="1800" dirty="0">
                <a:solidFill>
                  <a:srgbClr val="4C6062"/>
                </a:solidFill>
                <a:latin typeface="微软雅黑" panose="020B0503020204020204" pitchFamily="34" charset="-122"/>
                <a:ea typeface="微软雅黑" panose="020B0503020204020204" pitchFamily="34" charset="-122"/>
              </a:rPr>
              <a:t>服务的当前默认区域设置为</a:t>
            </a:r>
            <a:r>
              <a:rPr lang="en-US" altLang="zh-CN" sz="1800" dirty="0">
                <a:solidFill>
                  <a:srgbClr val="4C6062"/>
                </a:solidFill>
                <a:latin typeface="微软雅黑" panose="020B0503020204020204" pitchFamily="34" charset="-122"/>
                <a:ea typeface="微软雅黑" panose="020B0503020204020204" pitchFamily="34" charset="-122"/>
              </a:rPr>
              <a:t>public</a:t>
            </a:r>
            <a:r>
              <a:rPr lang="zh-CN" altLang="en-US" sz="1800" dirty="0">
                <a:solidFill>
                  <a:srgbClr val="4C6062"/>
                </a:solidFill>
                <a:latin typeface="微软雅黑" panose="020B0503020204020204" pitchFamily="34" charset="-122"/>
                <a:ea typeface="微软雅黑" panose="020B0503020204020204" pitchFamily="34" charset="-122"/>
              </a:rPr>
              <a:t>。</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--set-default-zone=public</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--get-default-zone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public</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⑤ </a:t>
            </a:r>
            <a:r>
              <a:rPr lang="zh-CN" altLang="en-US" sz="1800" dirty="0">
                <a:solidFill>
                  <a:srgbClr val="4C6062"/>
                </a:solidFill>
                <a:latin typeface="微软雅黑" panose="020B0503020204020204" pitchFamily="34" charset="-122"/>
                <a:ea typeface="微软雅黑" panose="020B0503020204020204" pitchFamily="34" charset="-122"/>
              </a:rPr>
              <a:t>启动</a:t>
            </a: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关闭</a:t>
            </a:r>
            <a:r>
              <a:rPr lang="en-US" altLang="zh-CN" sz="1800" dirty="0" err="1">
                <a:solidFill>
                  <a:srgbClr val="4C6062"/>
                </a:solidFill>
                <a:latin typeface="微软雅黑" panose="020B0503020204020204" pitchFamily="34" charset="-122"/>
                <a:ea typeface="微软雅黑" panose="020B0503020204020204" pitchFamily="34" charset="-122"/>
              </a:rPr>
              <a:t>firewalld</a:t>
            </a:r>
            <a:r>
              <a:rPr lang="zh-CN" altLang="en-US" sz="1800" dirty="0">
                <a:solidFill>
                  <a:srgbClr val="4C6062"/>
                </a:solidFill>
                <a:latin typeface="微软雅黑" panose="020B0503020204020204" pitchFamily="34" charset="-122"/>
                <a:ea typeface="微软雅黑" panose="020B0503020204020204" pitchFamily="34" charset="-122"/>
              </a:rPr>
              <a:t>服务的应急状况模式，阻断一切网络连接（远程控制服务器时请慎用）。</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--panic-on</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success</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--panic-off</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success</a:t>
            </a: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5" name="图片 4"/>
          <p:cNvPicPr>
            <a:picLocks noChangeAspect="1"/>
          </p:cNvPicPr>
          <p:nvPr/>
        </p:nvPicPr>
        <p:blipFill>
          <a:blip r:embed="rId1"/>
          <a:stretch>
            <a:fillRect/>
          </a:stretch>
        </p:blipFill>
        <p:spPr>
          <a:xfrm flipV="1">
            <a:off x="1076327" y="2591592"/>
            <a:ext cx="10028789" cy="1478277"/>
          </a:xfrm>
          <a:prstGeom prst="rect">
            <a:avLst/>
          </a:prstGeom>
        </p:spPr>
      </p:pic>
      <p:pic>
        <p:nvPicPr>
          <p:cNvPr id="3" name="图片 2"/>
          <p:cNvPicPr>
            <a:picLocks noChangeAspect="1"/>
          </p:cNvPicPr>
          <p:nvPr/>
        </p:nvPicPr>
        <p:blipFill>
          <a:blip r:embed="rId1"/>
          <a:stretch>
            <a:fillRect/>
          </a:stretch>
        </p:blipFill>
        <p:spPr>
          <a:xfrm flipV="1">
            <a:off x="1076326" y="4572793"/>
            <a:ext cx="10028789" cy="2057399"/>
          </a:xfrm>
          <a:prstGeom prst="rect">
            <a:avLst/>
          </a:prstGeom>
        </p:spPr>
      </p:pic>
    </p:spTree>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3" y="1616911"/>
            <a:ext cx="10143582" cy="5117170"/>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6</a:t>
            </a:r>
            <a:r>
              <a:rPr lang="zh-CN" altLang="en-US" sz="1800" dirty="0">
                <a:solidFill>
                  <a:srgbClr val="4C6062"/>
                </a:solidFill>
                <a:latin typeface="微软雅黑" panose="020B0503020204020204" pitchFamily="34" charset="-122"/>
                <a:ea typeface="微软雅黑" panose="020B0503020204020204" pitchFamily="34" charset="-122"/>
              </a:rPr>
              <a:t>）使用终端管理工具实例。</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⑥ 查询</a:t>
            </a:r>
            <a:r>
              <a:rPr lang="en-US" altLang="zh-CN" sz="1800" dirty="0">
                <a:solidFill>
                  <a:srgbClr val="4C6062"/>
                </a:solidFill>
                <a:latin typeface="微软雅黑" panose="020B0503020204020204" pitchFamily="34" charset="-122"/>
                <a:ea typeface="微软雅黑" panose="020B0503020204020204" pitchFamily="34" charset="-122"/>
              </a:rPr>
              <a:t>public </a:t>
            </a:r>
            <a:r>
              <a:rPr lang="zh-CN" altLang="en-US" sz="1800" dirty="0">
                <a:solidFill>
                  <a:srgbClr val="4C6062"/>
                </a:solidFill>
                <a:latin typeface="微软雅黑" panose="020B0503020204020204" pitchFamily="34" charset="-122"/>
                <a:ea typeface="微软雅黑" panose="020B0503020204020204" pitchFamily="34" charset="-122"/>
              </a:rPr>
              <a:t>区域是否允许请求</a:t>
            </a:r>
            <a:r>
              <a:rPr lang="en-US" altLang="zh-CN" sz="1800" dirty="0" err="1">
                <a:solidFill>
                  <a:srgbClr val="4C6062"/>
                </a:solidFill>
                <a:latin typeface="微软雅黑" panose="020B0503020204020204" pitchFamily="34" charset="-122"/>
                <a:ea typeface="微软雅黑" panose="020B0503020204020204" pitchFamily="34" charset="-122"/>
              </a:rPr>
              <a:t>ssh</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和</a:t>
            </a:r>
            <a:r>
              <a:rPr lang="en-US" altLang="zh-CN" sz="1800" dirty="0">
                <a:solidFill>
                  <a:srgbClr val="4C6062"/>
                </a:solidFill>
                <a:latin typeface="微软雅黑" panose="020B0503020204020204" pitchFamily="34" charset="-122"/>
                <a:ea typeface="微软雅黑" panose="020B0503020204020204" pitchFamily="34" charset="-122"/>
              </a:rPr>
              <a:t>https </a:t>
            </a:r>
            <a:r>
              <a:rPr lang="zh-CN" altLang="en-US" sz="1800" dirty="0">
                <a:solidFill>
                  <a:srgbClr val="4C6062"/>
                </a:solidFill>
                <a:latin typeface="微软雅黑" panose="020B0503020204020204" pitchFamily="34" charset="-122"/>
                <a:ea typeface="微软雅黑" panose="020B0503020204020204" pitchFamily="34" charset="-122"/>
              </a:rPr>
              <a:t>的流量。</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--zone=public --query-service=</a:t>
            </a:r>
            <a:r>
              <a:rPr lang="en-US" altLang="zh-CN" sz="1800" dirty="0" err="1">
                <a:solidFill>
                  <a:srgbClr val="4C6062"/>
                </a:solidFill>
                <a:latin typeface="微软雅黑" panose="020B0503020204020204" pitchFamily="34" charset="-122"/>
                <a:ea typeface="微软雅黑" panose="020B0503020204020204" pitchFamily="34" charset="-122"/>
              </a:rPr>
              <a:t>ssh</a:t>
            </a:r>
            <a:endParaRPr lang="zh-CN"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yes</a:t>
            </a:r>
            <a:endParaRPr lang="zh-CN"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--zone=public --query-service=https</a:t>
            </a:r>
            <a:endParaRPr lang="zh-CN"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no</a:t>
            </a:r>
            <a:endParaRPr lang="zh-CN"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⑦ 把</a:t>
            </a:r>
            <a:r>
              <a:rPr lang="en-US" altLang="zh-CN" sz="1800" dirty="0" err="1">
                <a:solidFill>
                  <a:srgbClr val="4C6062"/>
                </a:solidFill>
                <a:latin typeface="微软雅黑" panose="020B0503020204020204" pitchFamily="34" charset="-122"/>
                <a:ea typeface="微软雅黑" panose="020B0503020204020204" pitchFamily="34" charset="-122"/>
              </a:rPr>
              <a:t>firewalld</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服务中请求</a:t>
            </a:r>
            <a:r>
              <a:rPr lang="en-US" altLang="zh-CN" sz="1800" dirty="0">
                <a:solidFill>
                  <a:srgbClr val="4C6062"/>
                </a:solidFill>
                <a:latin typeface="微软雅黑" panose="020B0503020204020204" pitchFamily="34" charset="-122"/>
                <a:ea typeface="微软雅黑" panose="020B0503020204020204" pitchFamily="34" charset="-122"/>
              </a:rPr>
              <a:t>https </a:t>
            </a:r>
            <a:r>
              <a:rPr lang="zh-CN" altLang="en-US" sz="1800" dirty="0">
                <a:solidFill>
                  <a:srgbClr val="4C6062"/>
                </a:solidFill>
                <a:latin typeface="微软雅黑" panose="020B0503020204020204" pitchFamily="34" charset="-122"/>
                <a:ea typeface="微软雅黑" panose="020B0503020204020204" pitchFamily="34" charset="-122"/>
              </a:rPr>
              <a:t>的流量设置为永久允许，并立即生效。</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firewall-</a:t>
            </a:r>
            <a:r>
              <a:rPr lang="en-US" altLang="zh-CN" sz="1400" dirty="0" err="1">
                <a:solidFill>
                  <a:srgbClr val="4C6062"/>
                </a:solidFill>
                <a:latin typeface="微软雅黑" panose="020B0503020204020204" pitchFamily="34" charset="-122"/>
                <a:ea typeface="微软雅黑" panose="020B0503020204020204" pitchFamily="34" charset="-122"/>
              </a:rPr>
              <a:t>cmd</a:t>
            </a:r>
            <a:r>
              <a:rPr lang="en-US" altLang="zh-CN" sz="1400" dirty="0">
                <a:solidFill>
                  <a:srgbClr val="4C6062"/>
                </a:solidFill>
                <a:latin typeface="微软雅黑" panose="020B0503020204020204" pitchFamily="34" charset="-122"/>
                <a:ea typeface="微软雅黑" panose="020B0503020204020204" pitchFamily="34" charset="-122"/>
              </a:rPr>
              <a:t> --get-services 		#</a:t>
            </a:r>
            <a:r>
              <a:rPr lang="zh-CN" altLang="en-US" sz="1400" dirty="0">
                <a:solidFill>
                  <a:srgbClr val="4C6062"/>
                </a:solidFill>
                <a:latin typeface="微软雅黑" panose="020B0503020204020204" pitchFamily="34" charset="-122"/>
                <a:ea typeface="微软雅黑" panose="020B0503020204020204" pitchFamily="34" charset="-122"/>
              </a:rPr>
              <a:t>查看所有可以设定的服务</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firewall-</a:t>
            </a:r>
            <a:r>
              <a:rPr lang="en-US" altLang="zh-CN" sz="1400" dirty="0" err="1">
                <a:solidFill>
                  <a:srgbClr val="4C6062"/>
                </a:solidFill>
                <a:latin typeface="微软雅黑" panose="020B0503020204020204" pitchFamily="34" charset="-122"/>
                <a:ea typeface="微软雅黑" panose="020B0503020204020204" pitchFamily="34" charset="-122"/>
              </a:rPr>
              <a:t>cmd</a:t>
            </a:r>
            <a:r>
              <a:rPr lang="en-US" altLang="zh-CN" sz="1400" dirty="0">
                <a:solidFill>
                  <a:srgbClr val="4C6062"/>
                </a:solidFill>
                <a:latin typeface="微软雅黑" panose="020B0503020204020204" pitchFamily="34" charset="-122"/>
                <a:ea typeface="微软雅黑" panose="020B0503020204020204" pitchFamily="34" charset="-122"/>
              </a:rPr>
              <a:t> --zone=public --add-service=https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firewall-</a:t>
            </a:r>
            <a:r>
              <a:rPr lang="en-US" altLang="zh-CN" sz="1400" dirty="0" err="1">
                <a:solidFill>
                  <a:srgbClr val="4C6062"/>
                </a:solidFill>
                <a:latin typeface="微软雅黑" panose="020B0503020204020204" pitchFamily="34" charset="-122"/>
                <a:ea typeface="微软雅黑" panose="020B0503020204020204" pitchFamily="34" charset="-122"/>
              </a:rPr>
              <a:t>cmd</a:t>
            </a:r>
            <a:r>
              <a:rPr lang="en-US" altLang="zh-CN" sz="1400" dirty="0">
                <a:solidFill>
                  <a:srgbClr val="4C6062"/>
                </a:solidFill>
                <a:latin typeface="微软雅黑" panose="020B0503020204020204" pitchFamily="34" charset="-122"/>
                <a:ea typeface="微软雅黑" panose="020B0503020204020204" pitchFamily="34" charset="-122"/>
              </a:rPr>
              <a:t> --permanent --zone=public --add-service=https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firewall-</a:t>
            </a:r>
            <a:r>
              <a:rPr lang="en-US" altLang="zh-CN" sz="1400" dirty="0" err="1">
                <a:solidFill>
                  <a:srgbClr val="4C6062"/>
                </a:solidFill>
                <a:latin typeface="微软雅黑" panose="020B0503020204020204" pitchFamily="34" charset="-122"/>
                <a:ea typeface="微软雅黑" panose="020B0503020204020204" pitchFamily="34" charset="-122"/>
              </a:rPr>
              <a:t>cmd</a:t>
            </a:r>
            <a:r>
              <a:rPr lang="en-US" altLang="zh-CN" sz="1400" dirty="0">
                <a:solidFill>
                  <a:srgbClr val="4C6062"/>
                </a:solidFill>
                <a:latin typeface="微软雅黑" panose="020B0503020204020204" pitchFamily="34" charset="-122"/>
                <a:ea typeface="微软雅黑" panose="020B0503020204020204" pitchFamily="34" charset="-122"/>
              </a:rPr>
              <a:t> --reload</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firewall-</a:t>
            </a:r>
            <a:r>
              <a:rPr lang="en-US" altLang="zh-CN" sz="1400" dirty="0" err="1">
                <a:solidFill>
                  <a:srgbClr val="4C6062"/>
                </a:solidFill>
                <a:latin typeface="微软雅黑" panose="020B0503020204020204" pitchFamily="34" charset="-122"/>
                <a:ea typeface="微软雅黑" panose="020B0503020204020204" pitchFamily="34" charset="-122"/>
              </a:rPr>
              <a:t>cmd</a:t>
            </a:r>
            <a:r>
              <a:rPr lang="en-US" altLang="zh-CN" sz="1400" dirty="0">
                <a:solidFill>
                  <a:srgbClr val="4C6062"/>
                </a:solidFill>
                <a:latin typeface="微软雅黑" panose="020B0503020204020204" pitchFamily="34" charset="-122"/>
                <a:ea typeface="微软雅黑" panose="020B0503020204020204" pitchFamily="34" charset="-122"/>
              </a:rPr>
              <a:t> --list-all			#</a:t>
            </a:r>
            <a:r>
              <a:rPr lang="zh-CN" altLang="en-US" sz="1400" dirty="0">
                <a:solidFill>
                  <a:srgbClr val="4C6062"/>
                </a:solidFill>
                <a:latin typeface="微软雅黑" panose="020B0503020204020204" pitchFamily="34" charset="-122"/>
                <a:ea typeface="微软雅黑" panose="020B0503020204020204" pitchFamily="34" charset="-122"/>
              </a:rPr>
              <a:t>查看生效的防火墙策略</a:t>
            </a:r>
            <a:endParaRPr lang="zh-CN" altLang="en-US"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5" name="图片 4"/>
          <p:cNvPicPr>
            <a:picLocks noChangeAspect="1"/>
          </p:cNvPicPr>
          <p:nvPr/>
        </p:nvPicPr>
        <p:blipFill>
          <a:blip r:embed="rId1"/>
          <a:stretch>
            <a:fillRect/>
          </a:stretch>
        </p:blipFill>
        <p:spPr>
          <a:xfrm flipV="1">
            <a:off x="1076327" y="2591594"/>
            <a:ext cx="10028789" cy="1600200"/>
          </a:xfrm>
          <a:prstGeom prst="rect">
            <a:avLst/>
          </a:prstGeom>
        </p:spPr>
      </p:pic>
      <p:pic>
        <p:nvPicPr>
          <p:cNvPr id="7" name="图片 6"/>
          <p:cNvPicPr>
            <a:picLocks noChangeAspect="1"/>
          </p:cNvPicPr>
          <p:nvPr/>
        </p:nvPicPr>
        <p:blipFill>
          <a:blip r:embed="rId1"/>
          <a:stretch>
            <a:fillRect/>
          </a:stretch>
        </p:blipFill>
        <p:spPr>
          <a:xfrm flipV="1">
            <a:off x="1084780" y="4725194"/>
            <a:ext cx="10028789" cy="2057400"/>
          </a:xfrm>
          <a:prstGeom prst="rect">
            <a:avLst/>
          </a:prstGeom>
        </p:spPr>
      </p:pic>
    </p:spTree>
  </p:cSld>
  <p:clrMapOvr>
    <a:masterClrMapping/>
  </p:clrMapOvr>
  <p:transition spd="slow">
    <p:push/>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3" y="1616911"/>
            <a:ext cx="10143582" cy="5260223"/>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6</a:t>
            </a:r>
            <a:r>
              <a:rPr lang="zh-CN" altLang="en-US" sz="1800" dirty="0">
                <a:solidFill>
                  <a:srgbClr val="4C6062"/>
                </a:solidFill>
                <a:latin typeface="微软雅黑" panose="020B0503020204020204" pitchFamily="34" charset="-122"/>
                <a:ea typeface="微软雅黑" panose="020B0503020204020204" pitchFamily="34" charset="-122"/>
              </a:rPr>
              <a:t>）使用终端管理工具实例。</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⑧ 把</a:t>
            </a:r>
            <a:r>
              <a:rPr lang="en-US" altLang="zh-CN" sz="1800" dirty="0" err="1">
                <a:solidFill>
                  <a:srgbClr val="4C6062"/>
                </a:solidFill>
                <a:latin typeface="微软雅黑" panose="020B0503020204020204" pitchFamily="34" charset="-122"/>
                <a:ea typeface="微软雅黑" panose="020B0503020204020204" pitchFamily="34" charset="-122"/>
              </a:rPr>
              <a:t>firewalld</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服务中请求</a:t>
            </a:r>
            <a:r>
              <a:rPr lang="en-US" altLang="zh-CN" sz="1800" dirty="0">
                <a:solidFill>
                  <a:srgbClr val="4C6062"/>
                </a:solidFill>
                <a:latin typeface="微软雅黑" panose="020B0503020204020204" pitchFamily="34" charset="-122"/>
                <a:ea typeface="微软雅黑" panose="020B0503020204020204" pitchFamily="34" charset="-122"/>
              </a:rPr>
              <a:t>https </a:t>
            </a:r>
            <a:r>
              <a:rPr lang="zh-CN" altLang="en-US" sz="1800" dirty="0">
                <a:solidFill>
                  <a:srgbClr val="4C6062"/>
                </a:solidFill>
                <a:latin typeface="微软雅黑" panose="020B0503020204020204" pitchFamily="34" charset="-122"/>
                <a:ea typeface="微软雅黑" panose="020B0503020204020204" pitchFamily="34" charset="-122"/>
              </a:rPr>
              <a:t>的流量设置为永久拒绝，并立即生效。</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--permanent --zone=public --remove-service=https </a:t>
            </a:r>
            <a:endParaRPr lang="zh-CN"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success</a:t>
            </a:r>
            <a:endParaRPr lang="zh-CN"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--reload </a:t>
            </a:r>
            <a:endParaRPr lang="zh-CN"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--list-all			#</a:t>
            </a:r>
            <a:r>
              <a:rPr lang="zh-CN" altLang="zh-CN" sz="1800" dirty="0">
                <a:solidFill>
                  <a:srgbClr val="4C6062"/>
                </a:solidFill>
                <a:latin typeface="微软雅黑" panose="020B0503020204020204" pitchFamily="34" charset="-122"/>
                <a:ea typeface="微软雅黑" panose="020B0503020204020204" pitchFamily="34" charset="-122"/>
              </a:rPr>
              <a:t>查看生效的防火墙策略</a:t>
            </a:r>
            <a:endParaRPr lang="zh-CN"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⑨ 把在</a:t>
            </a:r>
            <a:r>
              <a:rPr lang="en-US" altLang="zh-CN" sz="1800" dirty="0" err="1">
                <a:solidFill>
                  <a:srgbClr val="4C6062"/>
                </a:solidFill>
                <a:latin typeface="微软雅黑" panose="020B0503020204020204" pitchFamily="34" charset="-122"/>
                <a:ea typeface="微软雅黑" panose="020B0503020204020204" pitchFamily="34" charset="-122"/>
              </a:rPr>
              <a:t>firewalld</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服务中访问</a:t>
            </a:r>
            <a:r>
              <a:rPr lang="en-US" altLang="zh-CN" sz="1800" dirty="0">
                <a:solidFill>
                  <a:srgbClr val="4C6062"/>
                </a:solidFill>
                <a:latin typeface="微软雅黑" panose="020B0503020204020204" pitchFamily="34" charset="-122"/>
                <a:ea typeface="微软雅黑" panose="020B0503020204020204" pitchFamily="34" charset="-122"/>
              </a:rPr>
              <a:t>8088 </a:t>
            </a:r>
            <a:r>
              <a:rPr lang="zh-CN" altLang="en-US" sz="1800" dirty="0">
                <a:solidFill>
                  <a:srgbClr val="4C6062"/>
                </a:solidFill>
                <a:latin typeface="微软雅黑" panose="020B0503020204020204" pitchFamily="34" charset="-122"/>
                <a:ea typeface="微软雅黑" panose="020B0503020204020204" pitchFamily="34" charset="-122"/>
              </a:rPr>
              <a:t>和</a:t>
            </a:r>
            <a:r>
              <a:rPr lang="en-US" altLang="zh-CN" sz="1800" dirty="0">
                <a:solidFill>
                  <a:srgbClr val="4C6062"/>
                </a:solidFill>
                <a:latin typeface="微软雅黑" panose="020B0503020204020204" pitchFamily="34" charset="-122"/>
                <a:ea typeface="微软雅黑" panose="020B0503020204020204" pitchFamily="34" charset="-122"/>
              </a:rPr>
              <a:t>8089 </a:t>
            </a:r>
            <a:r>
              <a:rPr lang="zh-CN" altLang="en-US" sz="1800" dirty="0">
                <a:solidFill>
                  <a:srgbClr val="4C6062"/>
                </a:solidFill>
                <a:latin typeface="微软雅黑" panose="020B0503020204020204" pitchFamily="34" charset="-122"/>
                <a:ea typeface="微软雅黑" panose="020B0503020204020204" pitchFamily="34" charset="-122"/>
              </a:rPr>
              <a:t>端口的流量策略设置为允许，但仅限当前生效。</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--zone=public --add-port=8088-8089/</a:t>
            </a:r>
            <a:r>
              <a:rPr lang="en-US" altLang="zh-CN" sz="1800" dirty="0" err="1">
                <a:solidFill>
                  <a:srgbClr val="4C6062"/>
                </a:solidFill>
                <a:latin typeface="微软雅黑" panose="020B0503020204020204" pitchFamily="34" charset="-122"/>
                <a:ea typeface="微软雅黑" panose="020B0503020204020204" pitchFamily="34" charset="-122"/>
              </a:rPr>
              <a:t>tcp</a:t>
            </a:r>
            <a:endParaRPr lang="zh-CN"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success</a:t>
            </a:r>
            <a:endParaRPr lang="zh-CN"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--zone=public --list-ports </a:t>
            </a:r>
            <a:endParaRPr lang="zh-CN"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8088-8089/</a:t>
            </a:r>
            <a:r>
              <a:rPr lang="en-US" altLang="zh-CN" sz="1800" dirty="0" err="1">
                <a:solidFill>
                  <a:srgbClr val="4C6062"/>
                </a:solidFill>
                <a:latin typeface="微软雅黑" panose="020B0503020204020204" pitchFamily="34" charset="-122"/>
                <a:ea typeface="微软雅黑" panose="020B0503020204020204" pitchFamily="34" charset="-122"/>
              </a:rPr>
              <a:t>tcp</a:t>
            </a:r>
            <a:endParaRPr lang="zh-CN"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5" name="图片 4"/>
          <p:cNvPicPr>
            <a:picLocks noChangeAspect="1"/>
          </p:cNvPicPr>
          <p:nvPr/>
        </p:nvPicPr>
        <p:blipFill>
          <a:blip r:embed="rId1"/>
          <a:stretch>
            <a:fillRect/>
          </a:stretch>
        </p:blipFill>
        <p:spPr>
          <a:xfrm flipV="1">
            <a:off x="1076327" y="2591594"/>
            <a:ext cx="10028789" cy="1676400"/>
          </a:xfrm>
          <a:prstGeom prst="rect">
            <a:avLst/>
          </a:prstGeom>
        </p:spPr>
      </p:pic>
      <p:pic>
        <p:nvPicPr>
          <p:cNvPr id="7" name="图片 6"/>
          <p:cNvPicPr>
            <a:picLocks noChangeAspect="1"/>
          </p:cNvPicPr>
          <p:nvPr/>
        </p:nvPicPr>
        <p:blipFill>
          <a:blip r:embed="rId1"/>
          <a:stretch>
            <a:fillRect/>
          </a:stretch>
        </p:blipFill>
        <p:spPr>
          <a:xfrm flipV="1">
            <a:off x="1076327" y="4725194"/>
            <a:ext cx="10028789" cy="1676400"/>
          </a:xfrm>
          <a:prstGeom prst="rect">
            <a:avLst/>
          </a:prstGeom>
        </p:spPr>
      </p:pic>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9"/>
            <a:ext cx="6629399" cy="2352518"/>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导入</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641975" y="1704199"/>
            <a:ext cx="5797549" cy="858377"/>
          </a:xfrm>
          <a:prstGeom prst="rect">
            <a:avLst/>
          </a:prstGeom>
          <a:noFill/>
        </p:spPr>
        <p:txBody>
          <a:bodyPr wrap="square">
            <a:spAutoFit/>
          </a:bodyPr>
          <a:lstStyle/>
          <a:p>
            <a:pPr marL="0" marR="0" lvl="0" indent="0" algn="l" defTabSz="12192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明确职业技术岗位所需的职业规范和精神，树立社会主义核心价值观。</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flipV="1">
            <a:off x="5032375" y="1905123"/>
            <a:ext cx="6629400" cy="4918015"/>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2" y="1616911"/>
            <a:ext cx="4199983" cy="276723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．使用图形管理工具</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1</a:t>
            </a:r>
            <a:r>
              <a:rPr lang="zh-CN" altLang="en-US" sz="1800" dirty="0">
                <a:solidFill>
                  <a:srgbClr val="4C6062"/>
                </a:solidFill>
                <a:latin typeface="微软雅黑" panose="020B0503020204020204" pitchFamily="34" charset="-122"/>
                <a:ea typeface="微软雅黑" panose="020B0503020204020204" pitchFamily="34" charset="-122"/>
              </a:rPr>
              <a:t>）安装</a:t>
            </a:r>
            <a:r>
              <a:rPr lang="en-US" altLang="zh-CN" sz="1800" dirty="0">
                <a:solidFill>
                  <a:srgbClr val="4C6062"/>
                </a:solidFill>
                <a:latin typeface="微软雅黑" panose="020B0503020204020204" pitchFamily="34" charset="-122"/>
                <a:ea typeface="微软雅黑" panose="020B0503020204020204" pitchFamily="34" charset="-122"/>
              </a:rPr>
              <a:t>firewall-config</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默认已安装</a:t>
            </a:r>
            <a:r>
              <a:rPr lang="en-US" altLang="zh-CN" sz="1800" dirty="0">
                <a:solidFill>
                  <a:srgbClr val="4C6062"/>
                </a:solidFill>
                <a:latin typeface="微软雅黑" panose="020B0503020204020204" pitchFamily="34" charset="-122"/>
                <a:ea typeface="微软雅黑" panose="020B0503020204020204" pitchFamily="34" charset="-122"/>
              </a:rPr>
              <a: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）启动图形界面的</a:t>
            </a:r>
            <a:r>
              <a:rPr lang="en-US" altLang="zh-CN" sz="1800" dirty="0">
                <a:solidFill>
                  <a:srgbClr val="4C6062"/>
                </a:solidFill>
                <a:latin typeface="微软雅黑" panose="020B0503020204020204" pitchFamily="34" charset="-122"/>
                <a:ea typeface="微软雅黑" panose="020B0503020204020204" pitchFamily="34" charset="-122"/>
              </a:rPr>
              <a:t>firewall</a:t>
            </a:r>
            <a:r>
              <a:rPr lang="zh-CN" altLang="en-US" sz="1800" dirty="0">
                <a:solidFill>
                  <a:srgbClr val="4C6062"/>
                </a:solidFill>
                <a:latin typeface="微软雅黑" panose="020B0503020204020204" pitchFamily="34" charset="-122"/>
                <a:ea typeface="微软雅黑" panose="020B0503020204020204" pitchFamily="34" charset="-122"/>
              </a:rPr>
              <a: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在终端输入命令</a:t>
            </a:r>
            <a:r>
              <a:rPr lang="en-US" altLang="zh-CN" sz="1800" dirty="0">
                <a:solidFill>
                  <a:srgbClr val="4C6062"/>
                </a:solidFill>
                <a:latin typeface="微软雅黑" panose="020B0503020204020204" pitchFamily="34" charset="-122"/>
                <a:ea typeface="微软雅黑" panose="020B0503020204020204" pitchFamily="34" charset="-122"/>
              </a:rPr>
              <a:t>firewall-config,</a:t>
            </a:r>
            <a:r>
              <a:rPr lang="zh-CN" altLang="en-US" sz="1800" dirty="0">
                <a:solidFill>
                  <a:srgbClr val="4C6062"/>
                </a:solidFill>
                <a:latin typeface="微软雅黑" panose="020B0503020204020204" pitchFamily="34" charset="-122"/>
                <a:ea typeface="微软雅黑" panose="020B0503020204020204" pitchFamily="34" charset="-122"/>
              </a:rPr>
              <a:t>功能如图所示。</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Rectangle 1"/>
          <p:cNvSpPr>
            <a:spLocks noChangeArrowheads="1"/>
          </p:cNvSpPr>
          <p:nvPr/>
        </p:nvSpPr>
        <p:spPr bwMode="auto">
          <a:xfrm>
            <a:off x="4956175" y="1905794"/>
            <a:ext cx="6705600" cy="923330"/>
          </a:xfrm>
          <a:prstGeom prst="rect">
            <a:avLst/>
          </a:prstGeom>
          <a:noFill/>
          <a:ln>
            <a:noFill/>
          </a:ln>
          <a:effectLst/>
        </p:spPr>
        <p:txBody>
          <a:bodyPr vert="horz" wrap="square" lIns="91440" tIns="45720" rIns="91440" bIns="45720" numCol="1" anchor="ctr" anchorCtr="0" compatLnSpc="1">
            <a:spAutoFit/>
          </a:bodyPr>
          <a:lstStyle>
            <a:lvl1pPr indent="215900"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215900" algn="l" defTabSz="914400" rtl="0" eaLnBrk="0" fontAlgn="base" latinLnBrk="0" hangingPunct="0">
              <a:lnSpc>
                <a:spcPct val="100000"/>
              </a:lnSpc>
              <a:spcBef>
                <a:spcPct val="0"/>
              </a:spcBef>
              <a:spcAft>
                <a:spcPct val="0"/>
              </a:spcAft>
              <a:buClrTx/>
              <a:buSzTx/>
              <a:buFontTx/>
              <a:buNone/>
            </a:pPr>
            <a:r>
              <a:rPr lang="en-US" altLang="zh-CN" sz="1800" dirty="0">
                <a:solidFill>
                  <a:srgbClr val="4C6062"/>
                </a:solidFill>
                <a:latin typeface="微软雅黑" panose="020B0503020204020204" pitchFamily="34" charset="-122"/>
                <a:ea typeface="微软雅黑" panose="020B0503020204020204" pitchFamily="34" charset="-122"/>
              </a:rPr>
              <a:t>[root@Server01 ~]# mount /dev/</a:t>
            </a:r>
            <a:r>
              <a:rPr lang="en-US" altLang="zh-CN" sz="1800" dirty="0" err="1">
                <a:solidFill>
                  <a:srgbClr val="4C6062"/>
                </a:solidFill>
                <a:latin typeface="微软雅黑" panose="020B0503020204020204" pitchFamily="34" charset="-122"/>
                <a:ea typeface="微软雅黑" panose="020B0503020204020204" pitchFamily="34" charset="-122"/>
              </a:rPr>
              <a:t>cdrom</a:t>
            </a:r>
            <a:r>
              <a:rPr lang="en-US" altLang="zh-CN" sz="1800" dirty="0">
                <a:solidFill>
                  <a:srgbClr val="4C6062"/>
                </a:solidFill>
                <a:latin typeface="微软雅黑" panose="020B0503020204020204" pitchFamily="34" charset="-122"/>
                <a:ea typeface="微软雅黑" panose="020B0503020204020204" pitchFamily="34" charset="-122"/>
              </a:rPr>
              <a:t> /media</a:t>
            </a:r>
            <a:endParaRPr lang="en-US" altLang="zh-CN" sz="1800" dirty="0">
              <a:solidFill>
                <a:srgbClr val="4C6062"/>
              </a:solidFill>
              <a:latin typeface="微软雅黑" panose="020B0503020204020204" pitchFamily="34" charset="-122"/>
              <a:ea typeface="微软雅黑" panose="020B0503020204020204" pitchFamily="34" charset="-122"/>
            </a:endParaRPr>
          </a:p>
          <a:p>
            <a:pPr marL="0" marR="0" lvl="0" indent="215900" algn="l" defTabSz="914400" rtl="0" eaLnBrk="0" fontAlgn="base" latinLnBrk="0" hangingPunct="0">
              <a:lnSpc>
                <a:spcPct val="100000"/>
              </a:lnSpc>
              <a:spcBef>
                <a:spcPct val="0"/>
              </a:spcBef>
              <a:spcAft>
                <a:spcPct val="0"/>
              </a:spcAft>
              <a:buClrTx/>
              <a:buSzTx/>
              <a:buFontTx/>
              <a:buNone/>
            </a:pPr>
            <a:r>
              <a:rPr lang="en-US" altLang="zh-CN" sz="1800" dirty="0">
                <a:solidFill>
                  <a:srgbClr val="4C6062"/>
                </a:solidFill>
                <a:latin typeface="微软雅黑" panose="020B0503020204020204" pitchFamily="34" charset="-122"/>
                <a:ea typeface="微软雅黑" panose="020B0503020204020204" pitchFamily="34" charset="-122"/>
              </a:rPr>
              <a:t>[root@Server01 ~]# vim /</a:t>
            </a:r>
            <a:r>
              <a:rPr lang="en-US" altLang="zh-CN" sz="1800" dirty="0" err="1">
                <a:solidFill>
                  <a:srgbClr val="4C6062"/>
                </a:solidFill>
                <a:latin typeface="微软雅黑" panose="020B0503020204020204" pitchFamily="34" charset="-122"/>
                <a:ea typeface="微软雅黑" panose="020B0503020204020204" pitchFamily="34" charset="-122"/>
              </a:rPr>
              <a:t>etc</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yumdnf.repos.d</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dvd.repo</a:t>
            </a:r>
            <a:r>
              <a:rPr lang="en-US" altLang="zh-CN" sz="1800" dirty="0">
                <a:solidFill>
                  <a:srgbClr val="4C6062"/>
                </a:solidFill>
                <a:latin typeface="微软雅黑" panose="020B0503020204020204" pitchFamily="34" charset="-122"/>
                <a:ea typeface="微软雅黑" panose="020B0503020204020204" pitchFamily="34" charset="-122"/>
              </a:rPr>
              <a:t> </a:t>
            </a:r>
            <a:endParaRPr lang="en-US" altLang="zh-CN" sz="1800" dirty="0">
              <a:solidFill>
                <a:srgbClr val="4C6062"/>
              </a:solidFill>
              <a:latin typeface="微软雅黑" panose="020B0503020204020204" pitchFamily="34" charset="-122"/>
              <a:ea typeface="微软雅黑" panose="020B0503020204020204" pitchFamily="34" charset="-122"/>
            </a:endParaRPr>
          </a:p>
          <a:p>
            <a:pPr marL="0" marR="0" lvl="0" indent="215900" algn="l" defTabSz="914400" rtl="0" eaLnBrk="0" fontAlgn="base" latinLnBrk="0" hangingPunct="0">
              <a:lnSpc>
                <a:spcPct val="100000"/>
              </a:lnSpc>
              <a:spcBef>
                <a:spcPct val="0"/>
              </a:spcBef>
              <a:spcAft>
                <a:spcPct val="0"/>
              </a:spcAft>
              <a:buClrTx/>
              <a:buSzTx/>
              <a:buFontTx/>
              <a:buNone/>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dnf</a:t>
            </a:r>
            <a:r>
              <a:rPr lang="en-US" altLang="zh-CN" sz="1800" dirty="0">
                <a:solidFill>
                  <a:srgbClr val="4C6062"/>
                </a:solidFill>
                <a:latin typeface="微软雅黑" panose="020B0503020204020204" pitchFamily="34" charset="-122"/>
                <a:ea typeface="微软雅黑" panose="020B0503020204020204" pitchFamily="34" charset="-122"/>
              </a:rPr>
              <a:t> install firewall-config -y</a:t>
            </a:r>
            <a:endParaRPr lang="en-US" altLang="zh-CN" sz="1800" dirty="0">
              <a:solidFill>
                <a:srgbClr val="4C6062"/>
              </a:solidFill>
              <a:latin typeface="微软雅黑" panose="020B0503020204020204" pitchFamily="34" charset="-122"/>
              <a:ea typeface="微软雅黑" panose="020B0503020204020204" pitchFamily="34" charset="-122"/>
            </a:endParaRPr>
          </a:p>
        </p:txBody>
      </p:sp>
      <p:pic>
        <p:nvPicPr>
          <p:cNvPr id="614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1975" y="2980367"/>
            <a:ext cx="4979587"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2" y="1616911"/>
            <a:ext cx="10050315" cy="458908"/>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a:t>
            </a:r>
            <a:r>
              <a:rPr lang="zh-CN" altLang="en-US" sz="1800" dirty="0">
                <a:solidFill>
                  <a:srgbClr val="4C6062"/>
                </a:solidFill>
                <a:latin typeface="微软雅黑" panose="020B0503020204020204" pitchFamily="34" charset="-122"/>
                <a:ea typeface="微软雅黑" panose="020B0503020204020204" pitchFamily="34" charset="-122"/>
              </a:rPr>
              <a:t>）将当前区域中请求</a:t>
            </a:r>
            <a:r>
              <a:rPr lang="en-US" altLang="zh-CN" sz="1800" dirty="0">
                <a:solidFill>
                  <a:srgbClr val="4C6062"/>
                </a:solidFill>
                <a:latin typeface="微软雅黑" panose="020B0503020204020204" pitchFamily="34" charset="-122"/>
                <a:ea typeface="微软雅黑" panose="020B0503020204020204" pitchFamily="34" charset="-122"/>
              </a:rPr>
              <a:t>http </a:t>
            </a:r>
            <a:r>
              <a:rPr lang="zh-CN" altLang="en-US" sz="1800" dirty="0">
                <a:solidFill>
                  <a:srgbClr val="4C6062"/>
                </a:solidFill>
                <a:latin typeface="微软雅黑" panose="020B0503020204020204" pitchFamily="34" charset="-122"/>
                <a:ea typeface="微软雅黑" panose="020B0503020204020204" pitchFamily="34" charset="-122"/>
              </a:rPr>
              <a:t>服务的流量设置为允许，但仅限当前生效，具体配置如图</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Rectangle 1"/>
          <p:cNvSpPr>
            <a:spLocks noChangeArrowheads="1"/>
          </p:cNvSpPr>
          <p:nvPr/>
        </p:nvSpPr>
        <p:spPr bwMode="auto">
          <a:xfrm>
            <a:off x="0" y="0"/>
            <a:ext cx="1219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00" b="1" i="0" u="sng" strike="noStrike" cap="none" normalizeH="0" baseline="0">
                <a:ln>
                  <a:noFill/>
                </a:ln>
                <a:solidFill>
                  <a:srgbClr val="008080"/>
                </a:solidFill>
                <a:effectLst/>
                <a:latin typeface="Arial" panose="020B0604020202020204" pitchFamily="34" charset="0"/>
                <a:ea typeface="方正黑体简体"/>
                <a:cs typeface="Times New Roman" panose="02020603050405020304" pitchFamily="18" charset="0"/>
              </a:rPr>
              <a:t>【</a:t>
            </a:r>
            <a:r>
              <a:rPr kumimoji="0" lang="zh-CN" altLang="en-US" sz="1000" b="1" i="0" u="sng" strike="noStrike" cap="none" normalizeH="0" baseline="0">
                <a:ln>
                  <a:noFill/>
                </a:ln>
                <a:solidFill>
                  <a:srgbClr val="008080"/>
                </a:solidFill>
                <a:effectLst/>
                <a:latin typeface="Arial" panose="020B0604020202020204" pitchFamily="34" charset="0"/>
                <a:ea typeface="方正黑体简体"/>
                <a:cs typeface="Times New Roman" panose="02020603050405020304" pitchFamily="18" charset="0"/>
              </a:rPr>
              <a:t>例</a:t>
            </a:r>
            <a:r>
              <a:rPr kumimoji="0" lang="en-US" altLang="zh-CN" sz="1000" b="1" i="0" u="sng" strike="noStrike" cap="none" normalizeH="0" baseline="0">
                <a:ln>
                  <a:noFill/>
                </a:ln>
                <a:solidFill>
                  <a:srgbClr val="008080"/>
                </a:solidFill>
                <a:effectLst/>
                <a:latin typeface="Arial" panose="020B0604020202020204" pitchFamily="34" charset="0"/>
                <a:ea typeface="方正黑体简体"/>
                <a:cs typeface="Times New Roman" panose="02020603050405020304" pitchFamily="18" charset="0"/>
              </a:rPr>
              <a:t>6-1】</a:t>
            </a:r>
            <a:r>
              <a:rPr kumimoji="0" lang="en-US" altLang="zh-CN" sz="600" b="0" i="0" u="none" strike="noStrike" cap="none" normalizeH="0" baseline="0">
                <a:ln>
                  <a:noFill/>
                </a:ln>
                <a:solidFill>
                  <a:schemeClr val="tx1"/>
                </a:solidFill>
                <a:effectLst/>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pic>
        <p:nvPicPr>
          <p:cNvPr id="7170"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32175" y="2280068"/>
            <a:ext cx="5715000" cy="421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2" y="1616911"/>
            <a:ext cx="10050315" cy="185929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）尝试添加一条防火墙策略规则，使其放行访问</a:t>
            </a:r>
            <a:r>
              <a:rPr lang="en-US" altLang="zh-CN" sz="1800" dirty="0">
                <a:solidFill>
                  <a:srgbClr val="4C6062"/>
                </a:solidFill>
                <a:latin typeface="微软雅黑" panose="020B0503020204020204" pitchFamily="34" charset="-122"/>
                <a:ea typeface="微软雅黑" panose="020B0503020204020204" pitchFamily="34" charset="-122"/>
              </a:rPr>
              <a:t>8088</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8089 </a:t>
            </a:r>
            <a:r>
              <a:rPr lang="zh-CN" altLang="en-US" sz="1800" dirty="0">
                <a:solidFill>
                  <a:srgbClr val="4C6062"/>
                </a:solidFill>
                <a:latin typeface="微软雅黑" panose="020B0503020204020204" pitchFamily="34" charset="-122"/>
                <a:ea typeface="微软雅黑" panose="020B0503020204020204" pitchFamily="34" charset="-122"/>
              </a:rPr>
              <a:t>端口（</a:t>
            </a:r>
            <a:r>
              <a:rPr lang="en-US" altLang="zh-CN" sz="1800" dirty="0">
                <a:solidFill>
                  <a:srgbClr val="4C6062"/>
                </a:solidFill>
                <a:latin typeface="微软雅黑" panose="020B0503020204020204" pitchFamily="34" charset="-122"/>
                <a:ea typeface="微软雅黑" panose="020B0503020204020204" pitchFamily="34" charset="-122"/>
              </a:rPr>
              <a:t>TCP</a:t>
            </a:r>
            <a:r>
              <a:rPr lang="zh-CN" altLang="en-US" sz="1800" dirty="0">
                <a:solidFill>
                  <a:srgbClr val="4C6062"/>
                </a:solidFill>
                <a:latin typeface="微软雅黑" panose="020B0503020204020204" pitchFamily="34" charset="-122"/>
                <a:ea typeface="微软雅黑" panose="020B0503020204020204" pitchFamily="34" charset="-122"/>
              </a:rPr>
              <a:t>）的流量，并将其设置为永久生效，以达到系统重启后防火墙策略规则依然生效的目的。</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① 选择“端口”→“添加”，打开“端口和协议”对话框。</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② 配置完毕后单击“确定”按钮，如图</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194" name="图片 1"/>
          <p:cNvPicPr>
            <a:picLocks noChangeAspect="1" noChangeArrowheads="1"/>
          </p:cNvPicPr>
          <p:nvPr/>
        </p:nvPicPr>
        <p:blipFill>
          <a:blip r:embed="rId1">
            <a:extLst>
              <a:ext uri="{28A0092B-C50C-407E-A947-70E740481C1C}">
                <a14:useLocalDpi xmlns:a14="http://schemas.microsoft.com/office/drawing/2010/main" val="0"/>
              </a:ext>
            </a:extLst>
          </a:blip>
          <a:srcRect r="777"/>
          <a:stretch>
            <a:fillRect/>
          </a:stretch>
        </p:blipFill>
        <p:spPr bwMode="auto">
          <a:xfrm>
            <a:off x="4186079" y="3529560"/>
            <a:ext cx="4057650" cy="29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a:t>
            </a:r>
            <a:r>
              <a:rPr lang="en-US" altLang="zh-CN" dirty="0"/>
              <a:t>6</a:t>
            </a:r>
            <a:r>
              <a:rPr lang="en-US" altLang="zh-CN" dirty="0"/>
              <a:t>-1  </a:t>
            </a:r>
            <a:r>
              <a:rPr lang="zh-CN" altLang="en-US" dirty="0"/>
              <a:t>使用</a:t>
            </a:r>
            <a:r>
              <a:rPr lang="en-US" altLang="zh-CN" dirty="0" err="1"/>
              <a:t>firewalld</a:t>
            </a:r>
            <a:r>
              <a:rPr lang="en-US" altLang="zh-CN" dirty="0"/>
              <a:t> </a:t>
            </a:r>
            <a:r>
              <a:rPr lang="zh-CN" altLang="en-US" dirty="0"/>
              <a:t>服务</a:t>
            </a:r>
            <a:endParaRPr lang="zh-CN" altLang="en-US" b="0" dirty="0"/>
          </a:p>
        </p:txBody>
      </p:sp>
      <p:sp>
        <p:nvSpPr>
          <p:cNvPr id="2" name="文本框 1"/>
          <p:cNvSpPr txBox="1"/>
          <p:nvPr/>
        </p:nvSpPr>
        <p:spPr>
          <a:xfrm>
            <a:off x="984792" y="1616911"/>
            <a:ext cx="10050315" cy="458908"/>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③ 在“选项”菜单中单击“重载防火墙”，让配置的防火墙策略规则立即生效，如图</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218"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27375" y="2244135"/>
            <a:ext cx="5651773" cy="412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NAT</a:t>
            </a:r>
            <a:r>
              <a:rPr lang="zh-CN" altLang="en-US" dirty="0"/>
              <a:t>（</a:t>
            </a:r>
            <a:r>
              <a:rPr lang="en-US" altLang="zh-CN" dirty="0"/>
              <a:t>SNAT</a:t>
            </a:r>
            <a:r>
              <a:rPr lang="zh-CN" altLang="en-US" dirty="0"/>
              <a:t>和</a:t>
            </a:r>
            <a:r>
              <a:rPr lang="en-US" altLang="zh-CN" dirty="0"/>
              <a:t>DNAT</a:t>
            </a:r>
            <a:r>
              <a:rPr lang="zh-CN" altLang="en-US" dirty="0"/>
              <a:t>）企业实战</a:t>
            </a:r>
            <a:endParaRPr lang="zh-CN" altLang="en-US" b="0" dirty="0"/>
          </a:p>
        </p:txBody>
      </p:sp>
      <p:sp>
        <p:nvSpPr>
          <p:cNvPr id="2" name="文本框 1"/>
          <p:cNvSpPr txBox="1"/>
          <p:nvPr/>
        </p:nvSpPr>
        <p:spPr>
          <a:xfrm>
            <a:off x="984792" y="1616911"/>
            <a:ext cx="10050315" cy="2844177"/>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统信</a:t>
            </a:r>
            <a:r>
              <a:rPr lang="en-US" altLang="zh-CN" sz="1800" dirty="0">
                <a:solidFill>
                  <a:srgbClr val="4C6062"/>
                </a:solidFill>
                <a:latin typeface="微软雅黑" panose="020B0503020204020204" pitchFamily="34" charset="-122"/>
                <a:ea typeface="微软雅黑" panose="020B0503020204020204" pitchFamily="34" charset="-122"/>
              </a:rPr>
              <a:t>UOS V20</a:t>
            </a:r>
            <a:r>
              <a:rPr lang="zh-CN" altLang="en-US" sz="1800" dirty="0">
                <a:solidFill>
                  <a:srgbClr val="4C6062"/>
                </a:solidFill>
                <a:latin typeface="微软雅黑" panose="020B0503020204020204" pitchFamily="34" charset="-122"/>
                <a:ea typeface="微软雅黑" panose="020B0503020204020204" pitchFamily="34" charset="-122"/>
              </a:rPr>
              <a:t>的防火墙（</a:t>
            </a:r>
            <a:r>
              <a:rPr lang="en-US" altLang="zh-CN" sz="1800" dirty="0">
                <a:solidFill>
                  <a:srgbClr val="4C6062"/>
                </a:solidFill>
                <a:latin typeface="微软雅黑" panose="020B0503020204020204" pitchFamily="34" charset="-122"/>
                <a:ea typeface="微软雅黑" panose="020B0503020204020204" pitchFamily="34" charset="-122"/>
              </a:rPr>
              <a:t>firewall</a:t>
            </a:r>
            <a:r>
              <a:rPr lang="zh-CN" altLang="en-US" sz="1800" dirty="0">
                <a:solidFill>
                  <a:srgbClr val="4C6062"/>
                </a:solidFill>
                <a:latin typeface="微软雅黑" panose="020B0503020204020204" pitchFamily="34" charset="-122"/>
                <a:ea typeface="微软雅黑" panose="020B0503020204020204" pitchFamily="34" charset="-122"/>
              </a:rPr>
              <a:t>）利用</a:t>
            </a:r>
            <a:r>
              <a:rPr lang="en-US" altLang="zh-CN" sz="1800" dirty="0" err="1">
                <a:solidFill>
                  <a:srgbClr val="4C6062"/>
                </a:solidFill>
                <a:latin typeface="微软雅黑" panose="020B0503020204020204" pitchFamily="34" charset="-122"/>
                <a:ea typeface="微软雅黑" panose="020B0503020204020204" pitchFamily="34" charset="-122"/>
              </a:rPr>
              <a:t>nat</a:t>
            </a:r>
            <a:r>
              <a:rPr lang="zh-CN" altLang="en-US" sz="1800" dirty="0">
                <a:solidFill>
                  <a:srgbClr val="4C6062"/>
                </a:solidFill>
                <a:latin typeface="微软雅黑" panose="020B0503020204020204" pitchFamily="34" charset="-122"/>
                <a:ea typeface="微软雅黑" panose="020B0503020204020204" pitchFamily="34" charset="-122"/>
              </a:rPr>
              <a:t>表能够实现</a:t>
            </a:r>
            <a:r>
              <a:rPr lang="en-US" altLang="zh-CN" sz="1800" dirty="0">
                <a:solidFill>
                  <a:srgbClr val="4C6062"/>
                </a:solidFill>
                <a:latin typeface="微软雅黑" panose="020B0503020204020204" pitchFamily="34" charset="-122"/>
                <a:ea typeface="微软雅黑" panose="020B0503020204020204" pitchFamily="34" charset="-122"/>
              </a:rPr>
              <a:t>NAT</a:t>
            </a:r>
            <a:r>
              <a:rPr lang="zh-CN" altLang="en-US" sz="1800" dirty="0">
                <a:solidFill>
                  <a:srgbClr val="4C6062"/>
                </a:solidFill>
                <a:latin typeface="微软雅黑" panose="020B0503020204020204" pitchFamily="34" charset="-122"/>
                <a:ea typeface="微软雅黑" panose="020B0503020204020204" pitchFamily="34" charset="-122"/>
              </a:rPr>
              <a:t>功能，将内网地址与外网地址进行转换，完成内、外网的通信。</a:t>
            </a:r>
            <a:r>
              <a:rPr lang="en-US" altLang="zh-CN" sz="1800" dirty="0" err="1">
                <a:solidFill>
                  <a:srgbClr val="4C6062"/>
                </a:solidFill>
                <a:latin typeface="微软雅黑" panose="020B0503020204020204" pitchFamily="34" charset="-122"/>
                <a:ea typeface="微软雅黑" panose="020B0503020204020204" pitchFamily="34" charset="-122"/>
              </a:rPr>
              <a:t>nat</a:t>
            </a:r>
            <a:r>
              <a:rPr lang="zh-CN" altLang="en-US" sz="1800" dirty="0">
                <a:solidFill>
                  <a:srgbClr val="4C6062"/>
                </a:solidFill>
                <a:latin typeface="微软雅黑" panose="020B0503020204020204" pitchFamily="34" charset="-122"/>
                <a:ea typeface="微软雅黑" panose="020B0503020204020204" pitchFamily="34" charset="-122"/>
              </a:rPr>
              <a:t>表支持以下</a:t>
            </a:r>
            <a:r>
              <a:rPr lang="en-US" altLang="zh-CN" sz="1800" dirty="0">
                <a:solidFill>
                  <a:srgbClr val="4C6062"/>
                </a:solidFill>
                <a:latin typeface="微软雅黑" panose="020B0503020204020204" pitchFamily="34" charset="-122"/>
                <a:ea typeface="微软雅黑" panose="020B0503020204020204" pitchFamily="34" charset="-122"/>
              </a:rPr>
              <a:t>3</a:t>
            </a:r>
            <a:r>
              <a:rPr lang="zh-CN" altLang="en-US" sz="1800" dirty="0">
                <a:solidFill>
                  <a:srgbClr val="4C6062"/>
                </a:solidFill>
                <a:latin typeface="微软雅黑" panose="020B0503020204020204" pitchFamily="34" charset="-122"/>
                <a:ea typeface="微软雅黑" panose="020B0503020204020204" pitchFamily="34" charset="-122"/>
              </a:rPr>
              <a:t>种操作。</a:t>
            </a:r>
            <a:endParaRPr lang="en-US" altLang="zh-CN" sz="1800" dirty="0">
              <a:solidFill>
                <a:srgbClr val="4C6062"/>
              </a:solidFill>
              <a:latin typeface="微软雅黑" panose="020B0503020204020204" pitchFamily="34" charset="-122"/>
              <a:ea typeface="微软雅黑" panose="020B0503020204020204" pitchFamily="34" charset="-122"/>
            </a:endParaRPr>
          </a:p>
          <a:p>
            <a:pPr marL="285750" indent="-285750">
              <a:lnSpc>
                <a:spcPct val="150000"/>
              </a:lnSpc>
              <a:spcBef>
                <a:spcPts val="360"/>
              </a:spcBef>
              <a:spcAft>
                <a:spcPts val="240"/>
              </a:spcAft>
              <a:buFont typeface="Wingdings" panose="05000000000000000000" pitchFamily="2" charset="2"/>
              <a:buChar char="l"/>
            </a:pPr>
            <a:r>
              <a:rPr lang="en-US" altLang="zh-CN" sz="1800" dirty="0">
                <a:solidFill>
                  <a:srgbClr val="4C6062"/>
                </a:solidFill>
                <a:latin typeface="微软雅黑" panose="020B0503020204020204" pitchFamily="34" charset="-122"/>
                <a:ea typeface="微软雅黑" panose="020B0503020204020204" pitchFamily="34" charset="-122"/>
              </a:rPr>
              <a:t> SNAT</a:t>
            </a:r>
            <a:r>
              <a:rPr lang="zh-CN" altLang="en-US" sz="1800" dirty="0">
                <a:solidFill>
                  <a:srgbClr val="4C6062"/>
                </a:solidFill>
                <a:latin typeface="微软雅黑" panose="020B0503020204020204" pitchFamily="34" charset="-122"/>
                <a:ea typeface="微软雅黑" panose="020B0503020204020204" pitchFamily="34" charset="-122"/>
              </a:rPr>
              <a:t>：改变数据包的源地址。</a:t>
            </a:r>
            <a:endParaRPr lang="en-US" altLang="zh-CN" sz="1800" dirty="0">
              <a:solidFill>
                <a:srgbClr val="4C6062"/>
              </a:solidFill>
              <a:latin typeface="微软雅黑" panose="020B0503020204020204" pitchFamily="34" charset="-122"/>
              <a:ea typeface="微软雅黑" panose="020B0503020204020204" pitchFamily="34" charset="-122"/>
            </a:endParaRPr>
          </a:p>
          <a:p>
            <a:pPr marL="285750" indent="-285750">
              <a:lnSpc>
                <a:spcPct val="150000"/>
              </a:lnSpc>
              <a:spcBef>
                <a:spcPts val="360"/>
              </a:spcBef>
              <a:spcAft>
                <a:spcPts val="240"/>
              </a:spcAft>
              <a:buFont typeface="Wingdings" panose="05000000000000000000" pitchFamily="2" charset="2"/>
              <a:buChar char="l"/>
            </a:pPr>
            <a:r>
              <a:rPr lang="en-US" altLang="zh-CN" sz="1800" dirty="0">
                <a:solidFill>
                  <a:srgbClr val="4C6062"/>
                </a:solidFill>
                <a:latin typeface="微软雅黑" panose="020B0503020204020204" pitchFamily="34" charset="-122"/>
                <a:ea typeface="微软雅黑" panose="020B0503020204020204" pitchFamily="34" charset="-122"/>
              </a:rPr>
              <a:t> DNAT</a:t>
            </a:r>
            <a:r>
              <a:rPr lang="zh-CN" altLang="en-US" sz="1800" dirty="0">
                <a:solidFill>
                  <a:srgbClr val="4C6062"/>
                </a:solidFill>
                <a:latin typeface="微软雅黑" panose="020B0503020204020204" pitchFamily="34" charset="-122"/>
                <a:ea typeface="微软雅黑" panose="020B0503020204020204" pitchFamily="34" charset="-122"/>
              </a:rPr>
              <a:t>：改变数据包的目的地址。</a:t>
            </a:r>
            <a:endParaRPr lang="en-US" altLang="zh-CN" sz="1800" dirty="0">
              <a:solidFill>
                <a:srgbClr val="4C6062"/>
              </a:solidFill>
              <a:latin typeface="微软雅黑" panose="020B0503020204020204" pitchFamily="34" charset="-122"/>
              <a:ea typeface="微软雅黑" panose="020B0503020204020204" pitchFamily="34" charset="-122"/>
            </a:endParaRPr>
          </a:p>
          <a:p>
            <a:pPr marL="285750" indent="-285750">
              <a:lnSpc>
                <a:spcPct val="150000"/>
              </a:lnSpc>
              <a:spcBef>
                <a:spcPts val="360"/>
              </a:spcBef>
              <a:spcAft>
                <a:spcPts val="240"/>
              </a:spcAft>
              <a:buFont typeface="Wingdings" panose="05000000000000000000" pitchFamily="2" charset="2"/>
              <a:buChar char="l"/>
            </a:pPr>
            <a:r>
              <a:rPr lang="en-US" altLang="zh-CN" sz="1800" dirty="0">
                <a:solidFill>
                  <a:srgbClr val="4C6062"/>
                </a:solidFill>
                <a:latin typeface="微软雅黑" panose="020B0503020204020204" pitchFamily="34" charset="-122"/>
                <a:ea typeface="微软雅黑" panose="020B0503020204020204" pitchFamily="34" charset="-122"/>
              </a:rPr>
              <a:t>MASQUERADE</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MASQUERADE</a:t>
            </a:r>
            <a:r>
              <a:rPr lang="zh-CN" altLang="en-US" sz="1800" dirty="0">
                <a:solidFill>
                  <a:srgbClr val="4C6062"/>
                </a:solidFill>
                <a:latin typeface="微软雅黑" panose="020B0503020204020204" pitchFamily="34" charset="-122"/>
                <a:ea typeface="微软雅黑" panose="020B0503020204020204" pitchFamily="34" charset="-122"/>
              </a:rPr>
              <a:t>的作用与</a:t>
            </a:r>
            <a:r>
              <a:rPr lang="en-US" altLang="zh-CN" sz="1800" dirty="0">
                <a:solidFill>
                  <a:srgbClr val="4C6062"/>
                </a:solidFill>
                <a:latin typeface="微软雅黑" panose="020B0503020204020204" pitchFamily="34" charset="-122"/>
                <a:ea typeface="微软雅黑" panose="020B0503020204020204" pitchFamily="34" charset="-122"/>
              </a:rPr>
              <a:t>SNAT</a:t>
            </a:r>
            <a:r>
              <a:rPr lang="zh-CN" altLang="en-US" sz="1800" dirty="0">
                <a:solidFill>
                  <a:srgbClr val="4C6062"/>
                </a:solidFill>
                <a:latin typeface="微软雅黑" panose="020B0503020204020204" pitchFamily="34" charset="-122"/>
                <a:ea typeface="微软雅黑" panose="020B0503020204020204" pitchFamily="34" charset="-122"/>
              </a:rPr>
              <a:t>完全一样，改变数据包的源地址。</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NAT</a:t>
            </a:r>
            <a:r>
              <a:rPr lang="zh-CN" altLang="en-US" dirty="0"/>
              <a:t>（</a:t>
            </a:r>
            <a:r>
              <a:rPr lang="en-US" altLang="zh-CN" dirty="0"/>
              <a:t>SNAT</a:t>
            </a:r>
            <a:r>
              <a:rPr lang="zh-CN" altLang="en-US" dirty="0"/>
              <a:t>和</a:t>
            </a:r>
            <a:r>
              <a:rPr lang="en-US" altLang="zh-CN" dirty="0"/>
              <a:t>DNAT</a:t>
            </a:r>
            <a:r>
              <a:rPr lang="zh-CN" altLang="en-US" dirty="0"/>
              <a:t>）企业实战</a:t>
            </a:r>
            <a:endParaRPr lang="zh-CN" altLang="en-US" b="0" dirty="0"/>
          </a:p>
        </p:txBody>
      </p:sp>
      <p:sp>
        <p:nvSpPr>
          <p:cNvPr id="2" name="文本框 1"/>
          <p:cNvSpPr txBox="1"/>
          <p:nvPr/>
        </p:nvSpPr>
        <p:spPr>
          <a:xfrm>
            <a:off x="984792" y="1616911"/>
            <a:ext cx="10050315" cy="1366849"/>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a:t>
            </a:r>
            <a:r>
              <a:rPr lang="zh-CN" altLang="en-US" sz="1800" dirty="0">
                <a:solidFill>
                  <a:srgbClr val="4C6062"/>
                </a:solidFill>
                <a:latin typeface="微软雅黑" panose="020B0503020204020204" pitchFamily="34" charset="-122"/>
                <a:ea typeface="微软雅黑" panose="020B0503020204020204" pitchFamily="34" charset="-122"/>
              </a:rPr>
              <a:t>企业环境</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企业网络拓扑如图</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所示。内部主机使用</a:t>
            </a:r>
            <a:r>
              <a:rPr lang="en-US" altLang="zh-CN" sz="1800" dirty="0">
                <a:solidFill>
                  <a:srgbClr val="4C6062"/>
                </a:solidFill>
                <a:latin typeface="微软雅黑" panose="020B0503020204020204" pitchFamily="34" charset="-122"/>
                <a:ea typeface="微软雅黑" panose="020B0503020204020204" pitchFamily="34" charset="-122"/>
              </a:rPr>
              <a:t>192.168.10.0/24 </a:t>
            </a:r>
            <a:r>
              <a:rPr lang="zh-CN" altLang="en-US" sz="1800" dirty="0">
                <a:solidFill>
                  <a:srgbClr val="4C6062"/>
                </a:solidFill>
                <a:latin typeface="微软雅黑" panose="020B0503020204020204" pitchFamily="34" charset="-122"/>
                <a:ea typeface="微软雅黑" panose="020B0503020204020204" pitchFamily="34" charset="-122"/>
              </a:rPr>
              <a:t>网段的</a:t>
            </a:r>
            <a:r>
              <a:rPr lang="en-US" altLang="zh-CN" sz="1800" dirty="0">
                <a:solidFill>
                  <a:srgbClr val="4C6062"/>
                </a:solidFill>
                <a:latin typeface="微软雅黑" panose="020B0503020204020204" pitchFamily="34" charset="-122"/>
                <a:ea typeface="微软雅黑" panose="020B0503020204020204" pitchFamily="34" charset="-122"/>
              </a:rPr>
              <a:t>IP </a:t>
            </a:r>
            <a:r>
              <a:rPr lang="zh-CN" altLang="en-US" sz="1800" dirty="0">
                <a:solidFill>
                  <a:srgbClr val="4C6062"/>
                </a:solidFill>
                <a:latin typeface="微软雅黑" panose="020B0503020204020204" pitchFamily="34" charset="-122"/>
                <a:ea typeface="微软雅黑" panose="020B0503020204020204" pitchFamily="34" charset="-122"/>
              </a:rPr>
              <a:t>地址，并且使用统信</a:t>
            </a:r>
            <a:r>
              <a:rPr lang="en-US" altLang="zh-CN" sz="1800" dirty="0">
                <a:solidFill>
                  <a:srgbClr val="4C6062"/>
                </a:solidFill>
                <a:latin typeface="微软雅黑" panose="020B0503020204020204" pitchFamily="34" charset="-122"/>
                <a:ea typeface="微软雅黑" panose="020B0503020204020204" pitchFamily="34" charset="-122"/>
              </a:rPr>
              <a:t>UOS V20</a:t>
            </a:r>
            <a:r>
              <a:rPr lang="zh-CN" altLang="en-US" sz="1800" dirty="0">
                <a:solidFill>
                  <a:srgbClr val="4C6062"/>
                </a:solidFill>
                <a:latin typeface="微软雅黑" panose="020B0503020204020204" pitchFamily="34" charset="-122"/>
                <a:ea typeface="微软雅黑" panose="020B0503020204020204" pitchFamily="34" charset="-122"/>
              </a:rPr>
              <a:t>主机作为服务器连接互联网，外网</a:t>
            </a:r>
            <a:r>
              <a:rPr lang="en-US" altLang="zh-CN" sz="1800" dirty="0">
                <a:solidFill>
                  <a:srgbClr val="4C6062"/>
                </a:solidFill>
                <a:latin typeface="微软雅黑" panose="020B0503020204020204" pitchFamily="34" charset="-122"/>
                <a:ea typeface="微软雅黑" panose="020B0503020204020204" pitchFamily="34" charset="-122"/>
              </a:rPr>
              <a:t>IP </a:t>
            </a:r>
            <a:r>
              <a:rPr lang="zh-CN" altLang="en-US" sz="1800" dirty="0">
                <a:solidFill>
                  <a:srgbClr val="4C6062"/>
                </a:solidFill>
                <a:latin typeface="微软雅黑" panose="020B0503020204020204" pitchFamily="34" charset="-122"/>
                <a:ea typeface="微软雅黑" panose="020B0503020204020204" pitchFamily="34" charset="-122"/>
              </a:rPr>
              <a:t>地址为固定</a:t>
            </a:r>
            <a:r>
              <a:rPr lang="en-US" altLang="zh-CN" sz="1800" dirty="0">
                <a:solidFill>
                  <a:srgbClr val="4C6062"/>
                </a:solidFill>
                <a:latin typeface="微软雅黑" panose="020B0503020204020204" pitchFamily="34" charset="-122"/>
                <a:ea typeface="微软雅黑" panose="020B0503020204020204" pitchFamily="34" charset="-122"/>
              </a:rPr>
              <a:t>IP </a:t>
            </a:r>
            <a:r>
              <a:rPr lang="zh-CN" altLang="en-US" sz="1800" dirty="0">
                <a:solidFill>
                  <a:srgbClr val="4C6062"/>
                </a:solidFill>
                <a:latin typeface="微软雅黑" panose="020B0503020204020204" pitchFamily="34" charset="-122"/>
                <a:ea typeface="微软雅黑" panose="020B0503020204020204" pitchFamily="34" charset="-122"/>
              </a:rPr>
              <a:t>地址（</a:t>
            </a:r>
            <a:r>
              <a:rPr lang="en-US" altLang="zh-CN" sz="1800" dirty="0">
                <a:solidFill>
                  <a:srgbClr val="4C6062"/>
                </a:solidFill>
                <a:latin typeface="微软雅黑" panose="020B0503020204020204" pitchFamily="34" charset="-122"/>
                <a:ea typeface="微软雅黑" panose="020B0503020204020204" pitchFamily="34" charset="-122"/>
              </a:rPr>
              <a:t>202.112.113.112</a:t>
            </a:r>
            <a:r>
              <a:rPr lang="zh-CN" altLang="en-US" sz="1800" dirty="0">
                <a:solidFill>
                  <a:srgbClr val="4C6062"/>
                </a:solidFill>
                <a:latin typeface="微软雅黑" panose="020B0503020204020204" pitchFamily="34" charset="-122"/>
                <a:ea typeface="微软雅黑" panose="020B0503020204020204" pitchFamily="34" charset="-122"/>
              </a:rPr>
              <a:t>）。</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Rectangle 2"/>
          <p:cNvSpPr>
            <a:spLocks noChangeArrowheads="1"/>
          </p:cNvSpPr>
          <p:nvPr/>
        </p:nvSpPr>
        <p:spPr bwMode="auto">
          <a:xfrm>
            <a:off x="0" y="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8" name="对象 7"/>
          <p:cNvGraphicFramePr>
            <a:graphicFrameLocks noChangeAspect="1"/>
          </p:cNvGraphicFramePr>
          <p:nvPr/>
        </p:nvGraphicFramePr>
        <p:xfrm>
          <a:off x="2974975" y="3030154"/>
          <a:ext cx="5238750" cy="3683000"/>
        </p:xfrm>
        <a:graphic>
          <a:graphicData uri="http://schemas.openxmlformats.org/presentationml/2006/ole">
            <mc:AlternateContent xmlns:mc="http://schemas.openxmlformats.org/markup-compatibility/2006">
              <mc:Choice xmlns:v="urn:schemas-microsoft-com:vml" Requires="v">
                <p:oleObj spid="_x0000_s3" name="Visio" r:id="rId1" imgW="8025130" imgH="5647055" progId="Visio.Drawing.15">
                  <p:embed/>
                </p:oleObj>
              </mc:Choice>
              <mc:Fallback>
                <p:oleObj name="Visio" r:id="rId1" imgW="8025130" imgH="5647055" progId="Visio.Drawing.15">
                  <p:embed/>
                  <p:pic>
                    <p:nvPicPr>
                      <p:cNvPr id="0" name="对象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4975" y="3030154"/>
                        <a:ext cx="5238750" cy="3683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pu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NAT</a:t>
            </a:r>
            <a:r>
              <a:rPr lang="zh-CN" altLang="en-US" dirty="0"/>
              <a:t>（</a:t>
            </a:r>
            <a:r>
              <a:rPr lang="en-US" altLang="zh-CN" dirty="0"/>
              <a:t>SNAT</a:t>
            </a:r>
            <a:r>
              <a:rPr lang="zh-CN" altLang="en-US" dirty="0"/>
              <a:t>和</a:t>
            </a:r>
            <a:r>
              <a:rPr lang="en-US" altLang="zh-CN" dirty="0"/>
              <a:t>DNAT</a:t>
            </a:r>
            <a:r>
              <a:rPr lang="zh-CN" altLang="en-US" dirty="0"/>
              <a:t>）企业实战</a:t>
            </a:r>
            <a:endParaRPr lang="zh-CN" altLang="en-US" b="0" dirty="0"/>
          </a:p>
        </p:txBody>
      </p:sp>
      <p:sp>
        <p:nvSpPr>
          <p:cNvPr id="2" name="文本框 1"/>
          <p:cNvSpPr txBox="1"/>
          <p:nvPr/>
        </p:nvSpPr>
        <p:spPr>
          <a:xfrm>
            <a:off x="984792" y="1616911"/>
            <a:ext cx="10050315" cy="193623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a:t>
            </a:r>
            <a:r>
              <a:rPr lang="zh-CN" altLang="en-US" sz="1800" dirty="0">
                <a:solidFill>
                  <a:srgbClr val="4C6062"/>
                </a:solidFill>
                <a:latin typeface="微软雅黑" panose="020B0503020204020204" pitchFamily="34" charset="-122"/>
                <a:ea typeface="微软雅黑" panose="020B0503020204020204" pitchFamily="34" charset="-122"/>
              </a:rPr>
              <a:t>企业环境</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1</a:t>
            </a:r>
            <a:r>
              <a:rPr lang="zh-CN" altLang="en-US" sz="1800" dirty="0">
                <a:solidFill>
                  <a:srgbClr val="4C6062"/>
                </a:solidFill>
                <a:latin typeface="微软雅黑" panose="020B0503020204020204" pitchFamily="34" charset="-122"/>
                <a:ea typeface="微软雅黑" panose="020B0503020204020204" pitchFamily="34" charset="-122"/>
              </a:rPr>
              <a:t>）配置</a:t>
            </a:r>
            <a:r>
              <a:rPr lang="en-US" altLang="zh-CN" sz="1800" dirty="0">
                <a:solidFill>
                  <a:srgbClr val="4C6062"/>
                </a:solidFill>
                <a:latin typeface="微软雅黑" panose="020B0503020204020204" pitchFamily="34" charset="-122"/>
                <a:ea typeface="微软雅黑" panose="020B0503020204020204" pitchFamily="34" charset="-122"/>
              </a:rPr>
              <a:t>SNAT </a:t>
            </a:r>
            <a:r>
              <a:rPr lang="zh-CN" altLang="en-US" sz="1800" dirty="0">
                <a:solidFill>
                  <a:srgbClr val="4C6062"/>
                </a:solidFill>
                <a:latin typeface="微软雅黑" panose="020B0503020204020204" pitchFamily="34" charset="-122"/>
                <a:ea typeface="微软雅黑" panose="020B0503020204020204" pitchFamily="34" charset="-122"/>
              </a:rPr>
              <a:t>保证内网用户能够正常访问</a:t>
            </a:r>
            <a:r>
              <a:rPr lang="en-US" altLang="zh-CN" sz="1800" dirty="0">
                <a:solidFill>
                  <a:srgbClr val="4C6062"/>
                </a:solidFill>
                <a:latin typeface="微软雅黑" panose="020B0503020204020204" pitchFamily="34" charset="-122"/>
                <a:ea typeface="微软雅黑" panose="020B0503020204020204" pitchFamily="34" charset="-122"/>
              </a:rPr>
              <a:t>Internet</a:t>
            </a:r>
            <a:r>
              <a:rPr lang="zh-CN" altLang="en-US" sz="1800" dirty="0">
                <a:solidFill>
                  <a:srgbClr val="4C6062"/>
                </a:solidFill>
                <a:latin typeface="微软雅黑" panose="020B0503020204020204" pitchFamily="34" charset="-122"/>
                <a:ea typeface="微软雅黑" panose="020B0503020204020204" pitchFamily="34" charset="-122"/>
              </a:rPr>
              <a:t>。</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）配置</a:t>
            </a:r>
            <a:r>
              <a:rPr lang="en-US" altLang="zh-CN" sz="1800" dirty="0">
                <a:solidFill>
                  <a:srgbClr val="4C6062"/>
                </a:solidFill>
                <a:latin typeface="微软雅黑" panose="020B0503020204020204" pitchFamily="34" charset="-122"/>
                <a:ea typeface="微软雅黑" panose="020B0503020204020204" pitchFamily="34" charset="-122"/>
              </a:rPr>
              <a:t>DNAT </a:t>
            </a:r>
            <a:r>
              <a:rPr lang="zh-CN" altLang="en-US" sz="1800" dirty="0">
                <a:solidFill>
                  <a:srgbClr val="4C6062"/>
                </a:solidFill>
                <a:latin typeface="微软雅黑" panose="020B0503020204020204" pitchFamily="34" charset="-122"/>
                <a:ea typeface="微软雅黑" panose="020B0503020204020204" pitchFamily="34" charset="-122"/>
              </a:rPr>
              <a:t>保证外网用户能够正常访问内网的</a:t>
            </a:r>
            <a:r>
              <a:rPr lang="en-US" altLang="zh-CN" sz="1800" dirty="0">
                <a:solidFill>
                  <a:srgbClr val="4C6062"/>
                </a:solidFill>
                <a:latin typeface="微软雅黑" panose="020B0503020204020204" pitchFamily="34" charset="-122"/>
                <a:ea typeface="微软雅黑" panose="020B0503020204020204" pitchFamily="34" charset="-122"/>
              </a:rPr>
              <a:t>Web </a:t>
            </a:r>
            <a:r>
              <a:rPr lang="zh-CN" altLang="en-US" sz="1800" dirty="0">
                <a:solidFill>
                  <a:srgbClr val="4C6062"/>
                </a:solidFill>
                <a:latin typeface="微软雅黑" panose="020B0503020204020204" pitchFamily="34" charset="-122"/>
                <a:ea typeface="微软雅黑" panose="020B0503020204020204" pitchFamily="34" charset="-122"/>
              </a:rPr>
              <a:t>服务器。</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统信</a:t>
            </a:r>
            <a:r>
              <a:rPr lang="en-US" altLang="zh-CN" sz="1800" dirty="0">
                <a:solidFill>
                  <a:srgbClr val="4C6062"/>
                </a:solidFill>
                <a:latin typeface="微软雅黑" panose="020B0503020204020204" pitchFamily="34" charset="-122"/>
                <a:ea typeface="微软雅黑" panose="020B0503020204020204" pitchFamily="34" charset="-122"/>
              </a:rPr>
              <a:t>UOS V20</a:t>
            </a:r>
            <a:r>
              <a:rPr lang="zh-CN" altLang="en-US" sz="1800" dirty="0">
                <a:solidFill>
                  <a:srgbClr val="4C6062"/>
                </a:solidFill>
                <a:latin typeface="微软雅黑" panose="020B0503020204020204" pitchFamily="34" charset="-122"/>
                <a:ea typeface="微软雅黑" panose="020B0503020204020204" pitchFamily="34" charset="-122"/>
              </a:rPr>
              <a:t>服务器和客户端的信息如表所示：</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aphicFrame>
        <p:nvGraphicFramePr>
          <p:cNvPr id="5" name="表格 4"/>
          <p:cNvGraphicFramePr>
            <a:graphicFrameLocks noGrp="1"/>
          </p:cNvGraphicFramePr>
          <p:nvPr/>
        </p:nvGraphicFramePr>
        <p:xfrm>
          <a:off x="1712577" y="3810794"/>
          <a:ext cx="8594744" cy="1801991"/>
        </p:xfrm>
        <a:graphic>
          <a:graphicData uri="http://schemas.openxmlformats.org/drawingml/2006/table">
            <a:tbl>
              <a:tblPr firstRow="1" firstCol="1" bandRow="1" bandCol="1">
                <a:tableStyleId>{5C22544A-7EE6-4342-B048-85BDC9FD1C3A}</a:tableStyleId>
              </a:tblPr>
              <a:tblGrid>
                <a:gridCol w="2365273"/>
                <a:gridCol w="1276471"/>
                <a:gridCol w="2402079"/>
                <a:gridCol w="2550921"/>
              </a:tblGrid>
              <a:tr h="343530">
                <a:tc>
                  <a:txBody>
                    <a:bodyPr/>
                    <a:lstStyle/>
                    <a:p>
                      <a:pPr indent="254000" algn="ctr">
                        <a:lnSpc>
                          <a:spcPts val="1100"/>
                        </a:lnSpc>
                        <a:spcBef>
                          <a:spcPts val="240"/>
                        </a:spcBef>
                        <a:spcAft>
                          <a:spcPts val="240"/>
                        </a:spcAft>
                      </a:pPr>
                      <a:r>
                        <a:rPr lang="zh-CN" sz="1100" kern="100">
                          <a:effectLst/>
                        </a:rPr>
                        <a:t>主机名</a:t>
                      </a:r>
                      <a:endParaRPr lang="zh-CN" sz="1100">
                        <a:effectLst/>
                        <a:latin typeface="Arial" panose="020B0604020202020204" pitchFamily="34" charset="0"/>
                        <a:ea typeface="方正兰亭中黑_GBK"/>
                        <a:cs typeface="Times New Roman" panose="02020603050405020304" pitchFamily="18" charset="0"/>
                      </a:endParaRPr>
                    </a:p>
                  </a:txBody>
                  <a:tcPr marL="68580" marR="68580" marT="0" marB="0" anchor="ctr"/>
                </a:tc>
                <a:tc>
                  <a:txBody>
                    <a:bodyPr/>
                    <a:lstStyle/>
                    <a:p>
                      <a:pPr indent="254000" algn="ctr">
                        <a:lnSpc>
                          <a:spcPts val="1100"/>
                        </a:lnSpc>
                        <a:spcBef>
                          <a:spcPts val="240"/>
                        </a:spcBef>
                        <a:spcAft>
                          <a:spcPts val="240"/>
                        </a:spcAft>
                      </a:pPr>
                      <a:r>
                        <a:rPr lang="zh-CN" sz="1100" kern="100">
                          <a:effectLst/>
                        </a:rPr>
                        <a:t>操作系统</a:t>
                      </a:r>
                      <a:endParaRPr lang="zh-CN" sz="1100">
                        <a:effectLst/>
                        <a:latin typeface="Arial" panose="020B0604020202020204" pitchFamily="34" charset="0"/>
                        <a:ea typeface="方正兰亭中黑_GBK"/>
                        <a:cs typeface="Times New Roman" panose="02020603050405020304" pitchFamily="18" charset="0"/>
                      </a:endParaRPr>
                    </a:p>
                  </a:txBody>
                  <a:tcPr marL="68580" marR="68580" marT="0" marB="0" anchor="ctr"/>
                </a:tc>
                <a:tc>
                  <a:txBody>
                    <a:bodyPr/>
                    <a:lstStyle/>
                    <a:p>
                      <a:pPr indent="254000" algn="ctr">
                        <a:lnSpc>
                          <a:spcPts val="1100"/>
                        </a:lnSpc>
                        <a:spcBef>
                          <a:spcPts val="240"/>
                        </a:spcBef>
                        <a:spcAft>
                          <a:spcPts val="240"/>
                        </a:spcAft>
                      </a:pPr>
                      <a:r>
                        <a:rPr lang="en-US" sz="1100" kern="100">
                          <a:effectLst/>
                        </a:rPr>
                        <a:t>IP</a:t>
                      </a:r>
                      <a:r>
                        <a:rPr lang="zh-CN" sz="1100" kern="100">
                          <a:effectLst/>
                        </a:rPr>
                        <a:t>地址</a:t>
                      </a:r>
                      <a:endParaRPr lang="zh-CN" sz="1100">
                        <a:effectLst/>
                        <a:latin typeface="Arial" panose="020B0604020202020204" pitchFamily="34" charset="0"/>
                        <a:ea typeface="方正兰亭中黑_GBK"/>
                        <a:cs typeface="Times New Roman" panose="02020603050405020304" pitchFamily="18" charset="0"/>
                      </a:endParaRPr>
                    </a:p>
                  </a:txBody>
                  <a:tcPr marL="68580" marR="68580" marT="0" marB="0" anchor="ctr"/>
                </a:tc>
                <a:tc>
                  <a:txBody>
                    <a:bodyPr/>
                    <a:lstStyle/>
                    <a:p>
                      <a:pPr indent="254000" algn="ctr">
                        <a:lnSpc>
                          <a:spcPts val="1100"/>
                        </a:lnSpc>
                        <a:spcBef>
                          <a:spcPts val="240"/>
                        </a:spcBef>
                        <a:spcAft>
                          <a:spcPts val="240"/>
                        </a:spcAft>
                      </a:pPr>
                      <a:r>
                        <a:rPr lang="zh-CN" sz="1100" kern="100" dirty="0">
                          <a:effectLst/>
                        </a:rPr>
                        <a:t>角色</a:t>
                      </a:r>
                      <a:endParaRPr lang="zh-CN" sz="1100" dirty="0">
                        <a:effectLst/>
                        <a:latin typeface="Arial" panose="020B0604020202020204" pitchFamily="34" charset="0"/>
                        <a:ea typeface="方正兰亭中黑_GBK"/>
                        <a:cs typeface="Times New Roman" panose="02020603050405020304" pitchFamily="18" charset="0"/>
                      </a:endParaRPr>
                    </a:p>
                  </a:txBody>
                  <a:tcPr marL="68580" marR="68580" marT="0" marB="0"/>
                </a:tc>
              </a:tr>
              <a:tr h="523113">
                <a:tc>
                  <a:txBody>
                    <a:bodyPr/>
                    <a:lstStyle/>
                    <a:p>
                      <a:pPr indent="254000" algn="just">
                        <a:spcBef>
                          <a:spcPts val="120"/>
                        </a:spcBef>
                        <a:spcAft>
                          <a:spcPts val="120"/>
                        </a:spcAft>
                      </a:pPr>
                      <a:r>
                        <a:rPr lang="zh-CN" sz="1100" kern="100">
                          <a:effectLst/>
                        </a:rPr>
                        <a:t>内网</a:t>
                      </a:r>
                      <a:r>
                        <a:rPr lang="en-US" sz="1100" kern="100">
                          <a:effectLst/>
                        </a:rPr>
                        <a:t>NAT</a:t>
                      </a:r>
                      <a:r>
                        <a:rPr lang="zh-CN" sz="1100" kern="100">
                          <a:effectLst/>
                        </a:rPr>
                        <a:t>客户端：</a:t>
                      </a:r>
                      <a:r>
                        <a:rPr lang="en-US" sz="1100" kern="100">
                          <a:effectLst/>
                        </a:rPr>
                        <a:t>Server01</a:t>
                      </a:r>
                      <a:endParaRPr lang="zh-CN" sz="1100" kern="1000">
                        <a:effectLst/>
                        <a:latin typeface="方正兰亭刊黑简体"/>
                        <a:cs typeface="Times New Roman" panose="02020603050405020304" pitchFamily="18" charset="0"/>
                      </a:endParaRPr>
                    </a:p>
                  </a:txBody>
                  <a:tcPr marL="68580" marR="68580" marT="0" marB="0" anchor="ctr"/>
                </a:tc>
                <a:tc>
                  <a:txBody>
                    <a:bodyPr/>
                    <a:lstStyle/>
                    <a:p>
                      <a:pPr indent="254000" algn="just">
                        <a:spcBef>
                          <a:spcPts val="120"/>
                        </a:spcBef>
                        <a:spcAft>
                          <a:spcPts val="120"/>
                        </a:spcAft>
                      </a:pPr>
                      <a:r>
                        <a:rPr lang="zh-CN" sz="1100" kern="100" dirty="0">
                          <a:effectLst/>
                        </a:rPr>
                        <a:t>统信</a:t>
                      </a:r>
                      <a:r>
                        <a:rPr lang="en-US" sz="1100" kern="100" dirty="0">
                          <a:effectLst/>
                        </a:rPr>
                        <a:t>UOS V20</a:t>
                      </a:r>
                      <a:endParaRPr lang="zh-CN" sz="1100" kern="1000" dirty="0">
                        <a:effectLst/>
                        <a:latin typeface="方正兰亭刊黑简体"/>
                        <a:cs typeface="Times New Roman" panose="02020603050405020304" pitchFamily="18" charset="0"/>
                      </a:endParaRPr>
                    </a:p>
                  </a:txBody>
                  <a:tcPr marL="68580" marR="68580" marT="0" marB="0" anchor="ctr"/>
                </a:tc>
                <a:tc>
                  <a:txBody>
                    <a:bodyPr/>
                    <a:lstStyle/>
                    <a:p>
                      <a:pPr indent="254000" algn="just">
                        <a:spcBef>
                          <a:spcPts val="120"/>
                        </a:spcBef>
                        <a:spcAft>
                          <a:spcPts val="120"/>
                        </a:spcAft>
                      </a:pPr>
                      <a:r>
                        <a:rPr lang="en-US" sz="1100" kern="100">
                          <a:effectLst/>
                        </a:rPr>
                        <a:t>IP</a:t>
                      </a:r>
                      <a:r>
                        <a:rPr lang="zh-CN" sz="1100" kern="100">
                          <a:effectLst/>
                        </a:rPr>
                        <a:t>：</a:t>
                      </a:r>
                      <a:r>
                        <a:rPr lang="en-US" sz="1100" kern="100">
                          <a:effectLst/>
                        </a:rPr>
                        <a:t>192.168.10.1</a:t>
                      </a:r>
                      <a:r>
                        <a:rPr lang="zh-CN" sz="1100" kern="100">
                          <a:effectLst/>
                        </a:rPr>
                        <a:t>（</a:t>
                      </a:r>
                      <a:r>
                        <a:rPr lang="en-US" sz="1100" kern="100">
                          <a:effectLst/>
                        </a:rPr>
                        <a:t>VMnet1</a:t>
                      </a:r>
                      <a:r>
                        <a:rPr lang="zh-CN" sz="1100" kern="100">
                          <a:effectLst/>
                        </a:rPr>
                        <a:t>）</a:t>
                      </a:r>
                      <a:endParaRPr lang="zh-CN" sz="1100" kern="1000">
                        <a:effectLst/>
                      </a:endParaRPr>
                    </a:p>
                    <a:p>
                      <a:pPr indent="254000" algn="just">
                        <a:spcBef>
                          <a:spcPts val="120"/>
                        </a:spcBef>
                        <a:spcAft>
                          <a:spcPts val="120"/>
                        </a:spcAft>
                      </a:pPr>
                      <a:r>
                        <a:rPr lang="zh-CN" sz="1100" kern="100">
                          <a:effectLst/>
                        </a:rPr>
                        <a:t>默认网关：</a:t>
                      </a:r>
                      <a:r>
                        <a:rPr lang="en-US" sz="1100" kern="100">
                          <a:effectLst/>
                        </a:rPr>
                        <a:t>192.168.10.20</a:t>
                      </a:r>
                      <a:endParaRPr lang="zh-CN" sz="1100" kern="1000">
                        <a:effectLst/>
                        <a:latin typeface="方正兰亭刊黑简体"/>
                        <a:cs typeface="Times New Roman" panose="02020603050405020304" pitchFamily="18" charset="0"/>
                      </a:endParaRPr>
                    </a:p>
                  </a:txBody>
                  <a:tcPr marL="68580" marR="68580" marT="0" marB="0" anchor="ctr"/>
                </a:tc>
                <a:tc>
                  <a:txBody>
                    <a:bodyPr/>
                    <a:lstStyle/>
                    <a:p>
                      <a:pPr indent="254000" algn="just">
                        <a:spcBef>
                          <a:spcPts val="120"/>
                        </a:spcBef>
                        <a:spcAft>
                          <a:spcPts val="120"/>
                        </a:spcAft>
                      </a:pPr>
                      <a:r>
                        <a:rPr lang="en-US" sz="1100" kern="100">
                          <a:effectLst/>
                        </a:rPr>
                        <a:t>Web</a:t>
                      </a:r>
                      <a:r>
                        <a:rPr lang="zh-CN" sz="1100" kern="100">
                          <a:effectLst/>
                        </a:rPr>
                        <a:t>服务器、</a:t>
                      </a:r>
                      <a:r>
                        <a:rPr lang="en-US" sz="1100" kern="100">
                          <a:effectLst/>
                        </a:rPr>
                        <a:t>firewalld</a:t>
                      </a:r>
                      <a:endParaRPr lang="zh-CN" sz="1100" kern="1000">
                        <a:effectLst/>
                        <a:latin typeface="方正兰亭刊黑简体"/>
                        <a:cs typeface="Times New Roman" panose="02020603050405020304" pitchFamily="18" charset="0"/>
                      </a:endParaRPr>
                    </a:p>
                  </a:txBody>
                  <a:tcPr marL="68580" marR="68580" marT="0" marB="0" anchor="ctr"/>
                </a:tc>
              </a:tr>
              <a:tr h="523113">
                <a:tc>
                  <a:txBody>
                    <a:bodyPr/>
                    <a:lstStyle/>
                    <a:p>
                      <a:pPr indent="254000" algn="just">
                        <a:spcBef>
                          <a:spcPts val="120"/>
                        </a:spcBef>
                        <a:spcAft>
                          <a:spcPts val="120"/>
                        </a:spcAft>
                      </a:pPr>
                      <a:r>
                        <a:rPr lang="zh-CN" sz="1100" kern="100">
                          <a:effectLst/>
                        </a:rPr>
                        <a:t>防火墙：</a:t>
                      </a:r>
                      <a:r>
                        <a:rPr lang="en-US" sz="1100" kern="100">
                          <a:effectLst/>
                        </a:rPr>
                        <a:t>Server02</a:t>
                      </a:r>
                      <a:endParaRPr lang="zh-CN" sz="1100" kern="1000">
                        <a:effectLst/>
                        <a:latin typeface="方正兰亭刊黑简体"/>
                        <a:cs typeface="Times New Roman" panose="02020603050405020304" pitchFamily="18" charset="0"/>
                      </a:endParaRPr>
                    </a:p>
                  </a:txBody>
                  <a:tcPr marL="68580" marR="68580" marT="0" marB="0" anchor="ctr"/>
                </a:tc>
                <a:tc>
                  <a:txBody>
                    <a:bodyPr/>
                    <a:lstStyle/>
                    <a:p>
                      <a:pPr indent="254000" algn="just">
                        <a:spcBef>
                          <a:spcPts val="120"/>
                        </a:spcBef>
                        <a:spcAft>
                          <a:spcPts val="120"/>
                        </a:spcAft>
                      </a:pPr>
                      <a:r>
                        <a:rPr lang="zh-CN" sz="1100" kern="100">
                          <a:effectLst/>
                        </a:rPr>
                        <a:t>统信</a:t>
                      </a:r>
                      <a:r>
                        <a:rPr lang="en-US" sz="1100" kern="100">
                          <a:effectLst/>
                        </a:rPr>
                        <a:t>UOS V20</a:t>
                      </a:r>
                      <a:endParaRPr lang="zh-CN" sz="1100" kern="1000">
                        <a:effectLst/>
                        <a:latin typeface="方正兰亭刊黑简体"/>
                        <a:cs typeface="Times New Roman" panose="02020603050405020304" pitchFamily="18" charset="0"/>
                      </a:endParaRPr>
                    </a:p>
                  </a:txBody>
                  <a:tcPr marL="68580" marR="68580" marT="0" marB="0" anchor="ctr"/>
                </a:tc>
                <a:tc>
                  <a:txBody>
                    <a:bodyPr/>
                    <a:lstStyle/>
                    <a:p>
                      <a:pPr indent="254000" algn="just">
                        <a:spcBef>
                          <a:spcPts val="120"/>
                        </a:spcBef>
                        <a:spcAft>
                          <a:spcPts val="120"/>
                        </a:spcAft>
                      </a:pPr>
                      <a:r>
                        <a:rPr lang="en-US" sz="1100" kern="100">
                          <a:effectLst/>
                        </a:rPr>
                        <a:t>IP1:192.168.10.20</a:t>
                      </a:r>
                      <a:r>
                        <a:rPr lang="zh-CN" sz="1100" kern="100">
                          <a:effectLst/>
                        </a:rPr>
                        <a:t>（</a:t>
                      </a:r>
                      <a:r>
                        <a:rPr lang="en-US" sz="1100" kern="100">
                          <a:effectLst/>
                        </a:rPr>
                        <a:t>VMnet1</a:t>
                      </a:r>
                      <a:r>
                        <a:rPr lang="zh-CN" sz="1100" kern="100">
                          <a:effectLst/>
                        </a:rPr>
                        <a:t>）</a:t>
                      </a:r>
                      <a:endParaRPr lang="zh-CN" sz="1100" kern="1000">
                        <a:effectLst/>
                      </a:endParaRPr>
                    </a:p>
                    <a:p>
                      <a:pPr indent="254000" algn="just">
                        <a:spcBef>
                          <a:spcPts val="120"/>
                        </a:spcBef>
                        <a:spcAft>
                          <a:spcPts val="120"/>
                        </a:spcAft>
                      </a:pPr>
                      <a:r>
                        <a:rPr lang="en-US" sz="1100" kern="100">
                          <a:effectLst/>
                        </a:rPr>
                        <a:t>IP2:202.112.113.112</a:t>
                      </a:r>
                      <a:r>
                        <a:rPr lang="zh-CN" sz="1100" kern="100">
                          <a:effectLst/>
                        </a:rPr>
                        <a:t>（</a:t>
                      </a:r>
                      <a:r>
                        <a:rPr lang="en-US" sz="1100" kern="100">
                          <a:effectLst/>
                        </a:rPr>
                        <a:t>VMnet8</a:t>
                      </a:r>
                      <a:r>
                        <a:rPr lang="zh-CN" sz="1100" kern="100">
                          <a:effectLst/>
                        </a:rPr>
                        <a:t>）</a:t>
                      </a:r>
                      <a:endParaRPr lang="zh-CN" sz="1100" kern="1000">
                        <a:effectLst/>
                        <a:latin typeface="方正兰亭刊黑简体"/>
                        <a:cs typeface="Times New Roman" panose="02020603050405020304" pitchFamily="18" charset="0"/>
                      </a:endParaRPr>
                    </a:p>
                  </a:txBody>
                  <a:tcPr marL="68580" marR="68580" marT="0" marB="0" anchor="ctr"/>
                </a:tc>
                <a:tc>
                  <a:txBody>
                    <a:bodyPr/>
                    <a:lstStyle/>
                    <a:p>
                      <a:pPr indent="254000" algn="just">
                        <a:spcBef>
                          <a:spcPts val="120"/>
                        </a:spcBef>
                        <a:spcAft>
                          <a:spcPts val="120"/>
                        </a:spcAft>
                      </a:pPr>
                      <a:r>
                        <a:rPr lang="en-US" sz="1100" kern="100" dirty="0" err="1">
                          <a:effectLst/>
                        </a:rPr>
                        <a:t>firewalld</a:t>
                      </a:r>
                      <a:r>
                        <a:rPr lang="zh-CN" sz="1100" kern="100" dirty="0">
                          <a:effectLst/>
                        </a:rPr>
                        <a:t>、</a:t>
                      </a:r>
                      <a:r>
                        <a:rPr lang="en-US" sz="1100" kern="100" dirty="0">
                          <a:effectLst/>
                        </a:rPr>
                        <a:t>SNAT</a:t>
                      </a:r>
                      <a:r>
                        <a:rPr lang="zh-CN" sz="1100" kern="100" dirty="0">
                          <a:effectLst/>
                        </a:rPr>
                        <a:t>、</a:t>
                      </a:r>
                      <a:r>
                        <a:rPr lang="en-US" sz="1100" kern="100" dirty="0">
                          <a:effectLst/>
                        </a:rPr>
                        <a:t>DNAT</a:t>
                      </a:r>
                      <a:endParaRPr lang="zh-CN" sz="1100" kern="1000" dirty="0">
                        <a:effectLst/>
                        <a:latin typeface="方正兰亭刊黑简体"/>
                        <a:cs typeface="Times New Roman" panose="02020603050405020304" pitchFamily="18" charset="0"/>
                      </a:endParaRPr>
                    </a:p>
                  </a:txBody>
                  <a:tcPr marL="68580" marR="68580" marT="0" marB="0" anchor="ctr"/>
                </a:tc>
              </a:tr>
              <a:tr h="412235">
                <a:tc>
                  <a:txBody>
                    <a:bodyPr/>
                    <a:lstStyle/>
                    <a:p>
                      <a:pPr indent="254000" algn="just">
                        <a:spcBef>
                          <a:spcPts val="120"/>
                        </a:spcBef>
                        <a:spcAft>
                          <a:spcPts val="120"/>
                        </a:spcAft>
                      </a:pPr>
                      <a:r>
                        <a:rPr lang="zh-CN" sz="1100" kern="100">
                          <a:effectLst/>
                        </a:rPr>
                        <a:t>外网</a:t>
                      </a:r>
                      <a:r>
                        <a:rPr lang="en-US" sz="1100" kern="100">
                          <a:effectLst/>
                        </a:rPr>
                        <a:t>NAT</a:t>
                      </a:r>
                      <a:r>
                        <a:rPr lang="zh-CN" sz="1100" kern="100">
                          <a:effectLst/>
                        </a:rPr>
                        <a:t>客户端：</a:t>
                      </a:r>
                      <a:r>
                        <a:rPr lang="en-US" sz="1100" kern="100">
                          <a:effectLst/>
                        </a:rPr>
                        <a:t>Client1</a:t>
                      </a:r>
                      <a:endParaRPr lang="zh-CN" sz="1100" kern="1000">
                        <a:effectLst/>
                        <a:latin typeface="方正兰亭刊黑简体"/>
                        <a:cs typeface="Times New Roman" panose="02020603050405020304" pitchFamily="18" charset="0"/>
                      </a:endParaRPr>
                    </a:p>
                  </a:txBody>
                  <a:tcPr marL="68580" marR="68580" marT="0" marB="0" anchor="ctr"/>
                </a:tc>
                <a:tc>
                  <a:txBody>
                    <a:bodyPr/>
                    <a:lstStyle/>
                    <a:p>
                      <a:pPr indent="254000" algn="just">
                        <a:spcBef>
                          <a:spcPts val="120"/>
                        </a:spcBef>
                        <a:spcAft>
                          <a:spcPts val="120"/>
                        </a:spcAft>
                      </a:pPr>
                      <a:r>
                        <a:rPr lang="zh-CN" sz="1100" kern="100">
                          <a:effectLst/>
                        </a:rPr>
                        <a:t>统信</a:t>
                      </a:r>
                      <a:r>
                        <a:rPr lang="en-US" sz="1100" kern="100">
                          <a:effectLst/>
                        </a:rPr>
                        <a:t>UOS V20</a:t>
                      </a:r>
                      <a:endParaRPr lang="zh-CN" sz="1100" kern="1000">
                        <a:effectLst/>
                        <a:latin typeface="方正兰亭刊黑简体"/>
                        <a:cs typeface="Times New Roman" panose="02020603050405020304" pitchFamily="18" charset="0"/>
                      </a:endParaRPr>
                    </a:p>
                  </a:txBody>
                  <a:tcPr marL="68580" marR="68580" marT="0" marB="0" anchor="ctr"/>
                </a:tc>
                <a:tc>
                  <a:txBody>
                    <a:bodyPr/>
                    <a:lstStyle/>
                    <a:p>
                      <a:pPr indent="254000" algn="just">
                        <a:spcBef>
                          <a:spcPts val="120"/>
                        </a:spcBef>
                        <a:spcAft>
                          <a:spcPts val="120"/>
                        </a:spcAft>
                      </a:pPr>
                      <a:r>
                        <a:rPr lang="en-US" sz="1100" kern="100">
                          <a:effectLst/>
                        </a:rPr>
                        <a:t>202.112.113.113</a:t>
                      </a:r>
                      <a:r>
                        <a:rPr lang="zh-CN" sz="1100" kern="100">
                          <a:effectLst/>
                        </a:rPr>
                        <a:t>（</a:t>
                      </a:r>
                      <a:r>
                        <a:rPr lang="en-US" sz="1100" kern="100">
                          <a:effectLst/>
                        </a:rPr>
                        <a:t>VMnet8</a:t>
                      </a:r>
                      <a:r>
                        <a:rPr lang="zh-CN" sz="1100" kern="100">
                          <a:effectLst/>
                        </a:rPr>
                        <a:t>）</a:t>
                      </a:r>
                      <a:endParaRPr lang="zh-CN" sz="1100" kern="1000">
                        <a:effectLst/>
                        <a:latin typeface="方正兰亭刊黑简体"/>
                        <a:cs typeface="Times New Roman" panose="02020603050405020304" pitchFamily="18" charset="0"/>
                      </a:endParaRPr>
                    </a:p>
                  </a:txBody>
                  <a:tcPr marL="68580" marR="68580" marT="0" marB="0" anchor="ctr"/>
                </a:tc>
                <a:tc>
                  <a:txBody>
                    <a:bodyPr/>
                    <a:lstStyle/>
                    <a:p>
                      <a:pPr indent="254000" algn="just">
                        <a:spcBef>
                          <a:spcPts val="120"/>
                        </a:spcBef>
                        <a:spcAft>
                          <a:spcPts val="120"/>
                        </a:spcAft>
                      </a:pPr>
                      <a:r>
                        <a:rPr lang="en-US" sz="1100" kern="100" dirty="0">
                          <a:effectLst/>
                        </a:rPr>
                        <a:t>Web</a:t>
                      </a:r>
                      <a:r>
                        <a:rPr lang="zh-CN" sz="1100" kern="100" dirty="0">
                          <a:effectLst/>
                        </a:rPr>
                        <a:t>服务器、</a:t>
                      </a:r>
                      <a:r>
                        <a:rPr lang="en-US" sz="1100" kern="100" dirty="0" err="1">
                          <a:effectLst/>
                        </a:rPr>
                        <a:t>firewalld</a:t>
                      </a:r>
                      <a:r>
                        <a:rPr lang="en-US" sz="1100" kern="100" dirty="0">
                          <a:effectLst/>
                        </a:rPr>
                        <a:t> </a:t>
                      </a:r>
                      <a:endParaRPr lang="zh-CN" sz="1100" kern="1000" dirty="0">
                        <a:effectLst/>
                        <a:latin typeface="方正兰亭刊黑简体"/>
                        <a:cs typeface="Times New Roman" panose="02020603050405020304" pitchFamily="18" charset="0"/>
                      </a:endParaRPr>
                    </a:p>
                  </a:txBody>
                  <a:tcPr marL="68580" marR="68580" marT="0" marB="0" anchor="ctr"/>
                </a:tc>
              </a:tr>
            </a:tbl>
          </a:graphicData>
        </a:graphic>
      </p:graphicFrame>
    </p:spTree>
  </p:cSld>
  <p:clrMapOvr>
    <a:masterClrMapping/>
  </p:clrMapOvr>
  <p:transition spd="slow">
    <p:push/>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NAT</a:t>
            </a:r>
            <a:r>
              <a:rPr lang="zh-CN" altLang="en-US" dirty="0"/>
              <a:t>（</a:t>
            </a:r>
            <a:r>
              <a:rPr lang="en-US" altLang="zh-CN" dirty="0"/>
              <a:t>SNAT</a:t>
            </a:r>
            <a:r>
              <a:rPr lang="zh-CN" altLang="en-US" dirty="0"/>
              <a:t>和</a:t>
            </a:r>
            <a:r>
              <a:rPr lang="en-US" altLang="zh-CN" dirty="0"/>
              <a:t>DNAT</a:t>
            </a:r>
            <a:r>
              <a:rPr lang="zh-CN" altLang="en-US" dirty="0"/>
              <a:t>）企业实战</a:t>
            </a:r>
            <a:endParaRPr lang="zh-CN" altLang="en-US" b="0" dirty="0"/>
          </a:p>
        </p:txBody>
      </p:sp>
      <p:sp>
        <p:nvSpPr>
          <p:cNvPr id="2" name="文本框 1"/>
          <p:cNvSpPr txBox="1"/>
          <p:nvPr/>
        </p:nvSpPr>
        <p:spPr>
          <a:xfrm>
            <a:off x="984792" y="1616911"/>
            <a:ext cx="10050315" cy="390600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配置</a:t>
            </a:r>
            <a:r>
              <a:rPr lang="en-US" altLang="zh-CN" sz="1800" dirty="0">
                <a:solidFill>
                  <a:srgbClr val="4C6062"/>
                </a:solidFill>
                <a:latin typeface="微软雅黑" panose="020B0503020204020204" pitchFamily="34" charset="-122"/>
                <a:ea typeface="微软雅黑" panose="020B0503020204020204" pitchFamily="34" charset="-122"/>
              </a:rPr>
              <a:t>SNAT </a:t>
            </a:r>
            <a:r>
              <a:rPr lang="zh-CN" altLang="en-US" sz="1800" dirty="0">
                <a:solidFill>
                  <a:srgbClr val="4C6062"/>
                </a:solidFill>
                <a:latin typeface="微软雅黑" panose="020B0503020204020204" pitchFamily="34" charset="-122"/>
                <a:ea typeface="微软雅黑" panose="020B0503020204020204" pitchFamily="34" charset="-122"/>
              </a:rPr>
              <a:t>并测试</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1</a:t>
            </a:r>
            <a:r>
              <a:rPr lang="zh-CN" altLang="en-US" sz="1800" dirty="0">
                <a:solidFill>
                  <a:srgbClr val="4C6062"/>
                </a:solidFill>
                <a:latin typeface="微软雅黑" panose="020B0503020204020204" pitchFamily="34" charset="-122"/>
                <a:ea typeface="微软雅黑" panose="020B0503020204020204" pitchFamily="34" charset="-122"/>
              </a:rPr>
              <a:t>）在</a:t>
            </a:r>
            <a:r>
              <a:rPr lang="en-US" altLang="zh-CN" sz="1800" dirty="0">
                <a:solidFill>
                  <a:srgbClr val="4C6062"/>
                </a:solidFill>
                <a:latin typeface="微软雅黑" panose="020B0503020204020204" pitchFamily="34" charset="-122"/>
                <a:ea typeface="微软雅黑" panose="020B0503020204020204" pitchFamily="34" charset="-122"/>
              </a:rPr>
              <a:t>Server02 </a:t>
            </a:r>
            <a:r>
              <a:rPr lang="zh-CN" altLang="en-US" sz="1800" dirty="0">
                <a:solidFill>
                  <a:srgbClr val="4C6062"/>
                </a:solidFill>
                <a:latin typeface="微软雅黑" panose="020B0503020204020204" pitchFamily="34" charset="-122"/>
                <a:ea typeface="微软雅黑" panose="020B0503020204020204" pitchFamily="34" charset="-122"/>
              </a:rPr>
              <a:t>上安装双网卡。</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① 在</a:t>
            </a:r>
            <a:r>
              <a:rPr lang="en-US" altLang="zh-CN" sz="1800" dirty="0">
                <a:solidFill>
                  <a:srgbClr val="4C6062"/>
                </a:solidFill>
                <a:latin typeface="微软雅黑" panose="020B0503020204020204" pitchFamily="34" charset="-122"/>
                <a:ea typeface="微软雅黑" panose="020B0503020204020204" pitchFamily="34" charset="-122"/>
              </a:rPr>
              <a:t>Server02 </a:t>
            </a:r>
            <a:r>
              <a:rPr lang="zh-CN" altLang="en-US" sz="1800" dirty="0">
                <a:solidFill>
                  <a:srgbClr val="4C6062"/>
                </a:solidFill>
                <a:latin typeface="微软雅黑" panose="020B0503020204020204" pitchFamily="34" charset="-122"/>
                <a:ea typeface="微软雅黑" panose="020B0503020204020204" pitchFamily="34" charset="-122"/>
              </a:rPr>
              <a:t>关机状态下，在虚拟机中添加两块网卡：第</a:t>
            </a:r>
            <a:r>
              <a:rPr lang="en-US" altLang="zh-CN" sz="1800" dirty="0">
                <a:solidFill>
                  <a:srgbClr val="4C6062"/>
                </a:solidFill>
                <a:latin typeface="微软雅黑" panose="020B0503020204020204" pitchFamily="34" charset="-122"/>
                <a:ea typeface="微软雅黑" panose="020B0503020204020204" pitchFamily="34" charset="-122"/>
              </a:rPr>
              <a:t>1 </a:t>
            </a:r>
            <a:r>
              <a:rPr lang="zh-CN" altLang="en-US" sz="1800" dirty="0">
                <a:solidFill>
                  <a:srgbClr val="4C6062"/>
                </a:solidFill>
                <a:latin typeface="微软雅黑" panose="020B0503020204020204" pitchFamily="34" charset="-122"/>
                <a:ea typeface="微软雅黑" panose="020B0503020204020204" pitchFamily="34" charset="-122"/>
              </a:rPr>
              <a:t>块网卡连接到</a:t>
            </a:r>
            <a:r>
              <a:rPr lang="en-US" altLang="zh-CN" sz="1800" dirty="0">
                <a:solidFill>
                  <a:srgbClr val="4C6062"/>
                </a:solidFill>
                <a:latin typeface="微软雅黑" panose="020B0503020204020204" pitchFamily="34" charset="-122"/>
                <a:ea typeface="微软雅黑" panose="020B0503020204020204" pitchFamily="34" charset="-122"/>
              </a:rPr>
              <a:t>VMnet1</a:t>
            </a:r>
            <a:r>
              <a:rPr lang="zh-CN" altLang="en-US" sz="1800" dirty="0">
                <a:solidFill>
                  <a:srgbClr val="4C6062"/>
                </a:solidFill>
                <a:latin typeface="微软雅黑" panose="020B0503020204020204" pitchFamily="34" charset="-122"/>
                <a:ea typeface="微软雅黑" panose="020B0503020204020204" pitchFamily="34" charset="-122"/>
              </a:rPr>
              <a:t>，第</a:t>
            </a:r>
            <a:r>
              <a:rPr lang="en-US" altLang="zh-CN" sz="1800" dirty="0">
                <a:solidFill>
                  <a:srgbClr val="4C6062"/>
                </a:solidFill>
                <a:latin typeface="微软雅黑" panose="020B0503020204020204" pitchFamily="34" charset="-122"/>
                <a:ea typeface="微软雅黑" panose="020B0503020204020204" pitchFamily="34" charset="-122"/>
              </a:rPr>
              <a:t>2</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块网卡连接到</a:t>
            </a:r>
            <a:r>
              <a:rPr lang="en-US" altLang="zh-CN" sz="1800" dirty="0">
                <a:solidFill>
                  <a:srgbClr val="4C6062"/>
                </a:solidFill>
                <a:latin typeface="微软雅黑" panose="020B0503020204020204" pitchFamily="34" charset="-122"/>
                <a:ea typeface="微软雅黑" panose="020B0503020204020204" pitchFamily="34" charset="-122"/>
              </a:rPr>
              <a:t>VMnet8</a:t>
            </a:r>
            <a:r>
              <a:rPr lang="zh-CN" altLang="en-US" sz="1800" dirty="0">
                <a:solidFill>
                  <a:srgbClr val="4C6062"/>
                </a:solidFill>
                <a:latin typeface="微软雅黑" panose="020B0503020204020204" pitchFamily="34" charset="-122"/>
                <a:ea typeface="微软雅黑" panose="020B0503020204020204" pitchFamily="34" charset="-122"/>
              </a:rPr>
              <a:t>。</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② 启动</a:t>
            </a:r>
            <a:r>
              <a:rPr lang="en-US" altLang="zh-CN" sz="1800" dirty="0">
                <a:solidFill>
                  <a:srgbClr val="4C6062"/>
                </a:solidFill>
                <a:latin typeface="微软雅黑" panose="020B0503020204020204" pitchFamily="34" charset="-122"/>
                <a:ea typeface="微软雅黑" panose="020B0503020204020204" pitchFamily="34" charset="-122"/>
              </a:rPr>
              <a:t>Server02</a:t>
            </a:r>
            <a:r>
              <a:rPr lang="zh-CN" altLang="en-US" sz="1800" dirty="0">
                <a:solidFill>
                  <a:srgbClr val="4C6062"/>
                </a:solidFill>
                <a:latin typeface="微软雅黑" panose="020B0503020204020204" pitchFamily="34" charset="-122"/>
                <a:ea typeface="微软雅黑" panose="020B0503020204020204" pitchFamily="34" charset="-122"/>
              </a:rPr>
              <a:t>，以</a:t>
            </a:r>
            <a:r>
              <a:rPr lang="en-US" altLang="zh-CN" sz="1800" dirty="0">
                <a:solidFill>
                  <a:srgbClr val="4C6062"/>
                </a:solidFill>
                <a:latin typeface="微软雅黑" panose="020B0503020204020204" pitchFamily="34" charset="-122"/>
                <a:ea typeface="微软雅黑" panose="020B0503020204020204" pitchFamily="34" charset="-122"/>
              </a:rPr>
              <a:t>root </a:t>
            </a:r>
            <a:r>
              <a:rPr lang="zh-CN" altLang="en-US" sz="1800" dirty="0">
                <a:solidFill>
                  <a:srgbClr val="4C6062"/>
                </a:solidFill>
                <a:latin typeface="微软雅黑" panose="020B0503020204020204" pitchFamily="34" charset="-122"/>
                <a:ea typeface="微软雅黑" panose="020B0503020204020204" pitchFamily="34" charset="-122"/>
              </a:rPr>
              <a:t>用户身份登录计算机。</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③ 单击右上角的网络连接图标，配置。</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④ 设置网络接口</a:t>
            </a:r>
            <a:r>
              <a:rPr lang="en-US" altLang="zh-CN" sz="1800" dirty="0">
                <a:solidFill>
                  <a:srgbClr val="4C6062"/>
                </a:solidFill>
                <a:latin typeface="微软雅黑" panose="020B0503020204020204" pitchFamily="34" charset="-122"/>
                <a:ea typeface="微软雅黑" panose="020B0503020204020204" pitchFamily="34" charset="-122"/>
              </a:rPr>
              <a:t>ens34 </a:t>
            </a:r>
            <a:r>
              <a:rPr lang="zh-CN" altLang="en-US" sz="1800" dirty="0">
                <a:solidFill>
                  <a:srgbClr val="4C6062"/>
                </a:solidFill>
                <a:latin typeface="微软雅黑" panose="020B0503020204020204" pitchFamily="34" charset="-122"/>
                <a:ea typeface="微软雅黑" panose="020B0503020204020204" pitchFamily="34" charset="-122"/>
              </a:rPr>
              <a:t>的</a:t>
            </a:r>
            <a:r>
              <a:rPr lang="en-US" altLang="zh-CN" sz="1800" dirty="0">
                <a:solidFill>
                  <a:srgbClr val="4C6062"/>
                </a:solidFill>
                <a:latin typeface="微软雅黑" panose="020B0503020204020204" pitchFamily="34" charset="-122"/>
                <a:ea typeface="微软雅黑" panose="020B0503020204020204" pitchFamily="34" charset="-122"/>
              </a:rPr>
              <a:t>IP </a:t>
            </a:r>
            <a:r>
              <a:rPr lang="zh-CN" altLang="en-US" sz="1800" dirty="0">
                <a:solidFill>
                  <a:srgbClr val="4C6062"/>
                </a:solidFill>
                <a:latin typeface="微软雅黑" panose="020B0503020204020204" pitchFamily="34" charset="-122"/>
                <a:ea typeface="微软雅黑" panose="020B0503020204020204" pitchFamily="34" charset="-122"/>
              </a:rPr>
              <a:t>地址为：</a:t>
            </a:r>
            <a:r>
              <a:rPr lang="en-US" altLang="zh-CN" sz="1800" dirty="0">
                <a:solidFill>
                  <a:srgbClr val="4C6062"/>
                </a:solidFill>
                <a:latin typeface="微软雅黑" panose="020B0503020204020204" pitchFamily="34" charset="-122"/>
                <a:ea typeface="微软雅黑" panose="020B0503020204020204" pitchFamily="34" charset="-122"/>
              </a:rPr>
              <a:t>202.112.113.112/24</a:t>
            </a:r>
            <a:r>
              <a:rPr lang="zh-CN" altLang="en-US" sz="1800" dirty="0">
                <a:solidFill>
                  <a:srgbClr val="4C6062"/>
                </a:solidFill>
                <a:latin typeface="微软雅黑" panose="020B0503020204020204" pitchFamily="34" charset="-122"/>
                <a:ea typeface="微软雅黑" panose="020B0503020204020204" pitchFamily="34" charset="-122"/>
              </a:rPr>
              <a: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⑤ 按照前文的方法，设置</a:t>
            </a:r>
            <a:r>
              <a:rPr lang="en-US" altLang="zh-CN" sz="1800" dirty="0">
                <a:solidFill>
                  <a:srgbClr val="4C6062"/>
                </a:solidFill>
                <a:latin typeface="微软雅黑" panose="020B0503020204020204" pitchFamily="34" charset="-122"/>
                <a:ea typeface="微软雅黑" panose="020B0503020204020204" pitchFamily="34" charset="-122"/>
              </a:rPr>
              <a:t>ens32 </a:t>
            </a:r>
            <a:r>
              <a:rPr lang="zh-CN" altLang="en-US" sz="1800" dirty="0">
                <a:solidFill>
                  <a:srgbClr val="4C6062"/>
                </a:solidFill>
                <a:latin typeface="微软雅黑" panose="020B0503020204020204" pitchFamily="34" charset="-122"/>
                <a:ea typeface="微软雅黑" panose="020B0503020204020204" pitchFamily="34" charset="-122"/>
              </a:rPr>
              <a:t>的</a:t>
            </a:r>
            <a:r>
              <a:rPr lang="en-US" altLang="zh-CN" sz="1800" dirty="0">
                <a:solidFill>
                  <a:srgbClr val="4C6062"/>
                </a:solidFill>
                <a:latin typeface="微软雅黑" panose="020B0503020204020204" pitchFamily="34" charset="-122"/>
                <a:ea typeface="微软雅黑" panose="020B0503020204020204" pitchFamily="34" charset="-122"/>
              </a:rPr>
              <a:t>IP </a:t>
            </a:r>
            <a:r>
              <a:rPr lang="zh-CN" altLang="en-US" sz="1800" dirty="0">
                <a:solidFill>
                  <a:srgbClr val="4C6062"/>
                </a:solidFill>
                <a:latin typeface="微软雅黑" panose="020B0503020204020204" pitchFamily="34" charset="-122"/>
                <a:ea typeface="微软雅黑" panose="020B0503020204020204" pitchFamily="34" charset="-122"/>
              </a:rPr>
              <a:t>地址为</a:t>
            </a:r>
            <a:r>
              <a:rPr lang="en-US" altLang="zh-CN" sz="1800" dirty="0">
                <a:solidFill>
                  <a:srgbClr val="4C6062"/>
                </a:solidFill>
                <a:latin typeface="微软雅黑" panose="020B0503020204020204" pitchFamily="34" charset="-122"/>
                <a:ea typeface="微软雅黑" panose="020B0503020204020204" pitchFamily="34" charset="-122"/>
              </a:rPr>
              <a:t>192.168.10.20/24</a:t>
            </a:r>
            <a:r>
              <a:rPr lang="zh-CN" altLang="en-US" sz="1800" dirty="0">
                <a:solidFill>
                  <a:srgbClr val="4C6062"/>
                </a:solidFill>
                <a:latin typeface="微软雅黑" panose="020B0503020204020204" pitchFamily="34" charset="-122"/>
                <a:ea typeface="微软雅黑" panose="020B0503020204020204" pitchFamily="34" charset="-122"/>
              </a:rPr>
              <a:t>。</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NAT</a:t>
            </a:r>
            <a:r>
              <a:rPr lang="zh-CN" altLang="en-US" dirty="0"/>
              <a:t>（</a:t>
            </a:r>
            <a:r>
              <a:rPr lang="en-US" altLang="zh-CN" dirty="0"/>
              <a:t>SNAT</a:t>
            </a:r>
            <a:r>
              <a:rPr lang="zh-CN" altLang="en-US" dirty="0"/>
              <a:t>和</a:t>
            </a:r>
            <a:r>
              <a:rPr lang="en-US" altLang="zh-CN" dirty="0"/>
              <a:t>DNAT</a:t>
            </a:r>
            <a:r>
              <a:rPr lang="zh-CN" altLang="en-US" dirty="0"/>
              <a:t>）企业实战</a:t>
            </a:r>
            <a:endParaRPr lang="zh-CN" altLang="en-US" b="0" dirty="0"/>
          </a:p>
        </p:txBody>
      </p:sp>
      <p:sp>
        <p:nvSpPr>
          <p:cNvPr id="2" name="文本框 1"/>
          <p:cNvSpPr txBox="1"/>
          <p:nvPr/>
        </p:nvSpPr>
        <p:spPr>
          <a:xfrm>
            <a:off x="984792" y="1444683"/>
            <a:ext cx="10050315" cy="3623877"/>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配置</a:t>
            </a:r>
            <a:r>
              <a:rPr lang="en-US" altLang="zh-CN" sz="1800" dirty="0">
                <a:solidFill>
                  <a:srgbClr val="4C6062"/>
                </a:solidFill>
                <a:latin typeface="微软雅黑" panose="020B0503020204020204" pitchFamily="34" charset="-122"/>
                <a:ea typeface="微软雅黑" panose="020B0503020204020204" pitchFamily="34" charset="-122"/>
              </a:rPr>
              <a:t>SNAT </a:t>
            </a:r>
            <a:r>
              <a:rPr lang="zh-CN" altLang="en-US" sz="1800" dirty="0">
                <a:solidFill>
                  <a:srgbClr val="4C6062"/>
                </a:solidFill>
                <a:latin typeface="微软雅黑" panose="020B0503020204020204" pitchFamily="34" charset="-122"/>
                <a:ea typeface="微软雅黑" panose="020B0503020204020204" pitchFamily="34" charset="-122"/>
              </a:rPr>
              <a:t>并测试</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）测试环境。</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①配置</a:t>
            </a:r>
            <a:r>
              <a:rPr lang="en-US" altLang="zh-CN" sz="1800" dirty="0">
                <a:solidFill>
                  <a:srgbClr val="4C6062"/>
                </a:solidFill>
                <a:latin typeface="微软雅黑" panose="020B0503020204020204" pitchFamily="34" charset="-122"/>
                <a:ea typeface="微软雅黑" panose="020B0503020204020204" pitchFamily="34" charset="-122"/>
              </a:rPr>
              <a:t>Server01 </a:t>
            </a:r>
            <a:r>
              <a:rPr lang="zh-CN" altLang="en-US" sz="1800" dirty="0">
                <a:solidFill>
                  <a:srgbClr val="4C6062"/>
                </a:solidFill>
                <a:latin typeface="微软雅黑" panose="020B0503020204020204" pitchFamily="34" charset="-122"/>
                <a:ea typeface="微软雅黑" panose="020B0503020204020204" pitchFamily="34" charset="-122"/>
              </a:rPr>
              <a:t>和</a:t>
            </a:r>
            <a:r>
              <a:rPr lang="en-US" altLang="zh-CN" sz="1800" dirty="0">
                <a:solidFill>
                  <a:srgbClr val="4C6062"/>
                </a:solidFill>
                <a:latin typeface="微软雅黑" panose="020B0503020204020204" pitchFamily="34" charset="-122"/>
                <a:ea typeface="微软雅黑" panose="020B0503020204020204" pitchFamily="34" charset="-122"/>
              </a:rPr>
              <a:t>Client1 </a:t>
            </a:r>
            <a:r>
              <a:rPr lang="zh-CN" altLang="en-US" sz="1800" dirty="0">
                <a:solidFill>
                  <a:srgbClr val="4C6062"/>
                </a:solidFill>
                <a:latin typeface="微软雅黑" panose="020B0503020204020204" pitchFamily="34" charset="-122"/>
                <a:ea typeface="微软雅黑" panose="020B0503020204020204" pitchFamily="34" charset="-122"/>
              </a:rPr>
              <a:t>的</a:t>
            </a:r>
            <a:r>
              <a:rPr lang="en-US" altLang="zh-CN" sz="1800" dirty="0">
                <a:solidFill>
                  <a:srgbClr val="4C6062"/>
                </a:solidFill>
                <a:latin typeface="微软雅黑" panose="020B0503020204020204" pitchFamily="34" charset="-122"/>
                <a:ea typeface="微软雅黑" panose="020B0503020204020204" pitchFamily="34" charset="-122"/>
              </a:rPr>
              <a:t>IP </a:t>
            </a:r>
            <a:r>
              <a:rPr lang="zh-CN" altLang="en-US" sz="1800" dirty="0">
                <a:solidFill>
                  <a:srgbClr val="4C6062"/>
                </a:solidFill>
                <a:latin typeface="微软雅黑" panose="020B0503020204020204" pitchFamily="34" charset="-122"/>
                <a:ea typeface="微软雅黑" panose="020B0503020204020204" pitchFamily="34" charset="-122"/>
              </a:rPr>
              <a:t>地址、子网掩码、网关等信息。</a:t>
            </a:r>
            <a:r>
              <a:rPr lang="en-US" altLang="zh-CN" sz="1800" dirty="0">
                <a:solidFill>
                  <a:srgbClr val="4C6062"/>
                </a:solidFill>
                <a:latin typeface="微软雅黑" panose="020B0503020204020204" pitchFamily="34" charset="-122"/>
                <a:ea typeface="微软雅黑" panose="020B0503020204020204" pitchFamily="34" charset="-122"/>
              </a:rPr>
              <a:t>Server02 </a:t>
            </a:r>
            <a:r>
              <a:rPr lang="zh-CN" altLang="en-US" sz="1800" dirty="0">
                <a:solidFill>
                  <a:srgbClr val="4C6062"/>
                </a:solidFill>
                <a:latin typeface="微软雅黑" panose="020B0503020204020204" pitchFamily="34" charset="-122"/>
                <a:ea typeface="微软雅黑" panose="020B0503020204020204" pitchFamily="34" charset="-122"/>
              </a:rPr>
              <a:t>要安装双网卡，同时一定要注意计算机的网络连接方式！</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② 在</a:t>
            </a:r>
            <a:r>
              <a:rPr lang="en-US" altLang="zh-CN" sz="1800" dirty="0">
                <a:solidFill>
                  <a:srgbClr val="4C6062"/>
                </a:solidFill>
                <a:latin typeface="微软雅黑" panose="020B0503020204020204" pitchFamily="34" charset="-122"/>
                <a:ea typeface="微软雅黑" panose="020B0503020204020204" pitchFamily="34" charset="-122"/>
              </a:rPr>
              <a:t>Server01 </a:t>
            </a:r>
            <a:r>
              <a:rPr lang="zh-CN" altLang="en-US" sz="1800" dirty="0">
                <a:solidFill>
                  <a:srgbClr val="4C6062"/>
                </a:solidFill>
                <a:latin typeface="微软雅黑" panose="020B0503020204020204" pitchFamily="34" charset="-122"/>
                <a:ea typeface="微软雅黑" panose="020B0503020204020204" pitchFamily="34" charset="-122"/>
              </a:rPr>
              <a:t>上测试与</a:t>
            </a:r>
            <a:r>
              <a:rPr lang="en-US" altLang="zh-CN" sz="1800" dirty="0">
                <a:solidFill>
                  <a:srgbClr val="4C6062"/>
                </a:solidFill>
                <a:latin typeface="微软雅黑" panose="020B0503020204020204" pitchFamily="34" charset="-122"/>
                <a:ea typeface="微软雅黑" panose="020B0503020204020204" pitchFamily="34" charset="-122"/>
              </a:rPr>
              <a:t>Server02 </a:t>
            </a:r>
            <a:r>
              <a:rPr lang="zh-CN" altLang="en-US" sz="1800" dirty="0">
                <a:solidFill>
                  <a:srgbClr val="4C6062"/>
                </a:solidFill>
                <a:latin typeface="微软雅黑" panose="020B0503020204020204" pitchFamily="34" charset="-122"/>
                <a:ea typeface="微软雅黑" panose="020B0503020204020204" pitchFamily="34" charset="-122"/>
              </a:rPr>
              <a:t>和</a:t>
            </a:r>
            <a:r>
              <a:rPr lang="en-US" altLang="zh-CN" sz="1800" dirty="0">
                <a:solidFill>
                  <a:srgbClr val="4C6062"/>
                </a:solidFill>
                <a:latin typeface="微软雅黑" panose="020B0503020204020204" pitchFamily="34" charset="-122"/>
                <a:ea typeface="微软雅黑" panose="020B0503020204020204" pitchFamily="34" charset="-122"/>
              </a:rPr>
              <a:t>Client1 </a:t>
            </a:r>
            <a:r>
              <a:rPr lang="zh-CN" altLang="en-US" sz="1800" dirty="0">
                <a:solidFill>
                  <a:srgbClr val="4C6062"/>
                </a:solidFill>
                <a:latin typeface="微软雅黑" panose="020B0503020204020204" pitchFamily="34" charset="-122"/>
                <a:ea typeface="微软雅黑" panose="020B0503020204020204" pitchFamily="34" charset="-122"/>
              </a:rPr>
              <a:t>的连通性</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[root@Server01 ~]# ping 192.168.10.20   -c  4       	//</a:t>
            </a:r>
            <a:r>
              <a:rPr lang="zh-CN" altLang="zh-CN" sz="1800" dirty="0">
                <a:solidFill>
                  <a:srgbClr val="4C6062"/>
                </a:solidFill>
                <a:latin typeface="微软雅黑" panose="020B0503020204020204" pitchFamily="34" charset="-122"/>
                <a:ea typeface="微软雅黑" panose="020B0503020204020204" pitchFamily="34" charset="-122"/>
              </a:rPr>
              <a:t>通</a:t>
            </a:r>
            <a:endParaRPr lang="zh-CN"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[root@Server01 ~]# ping 202.112.113.112 -c  4      	//</a:t>
            </a:r>
            <a:r>
              <a:rPr lang="zh-CN" altLang="zh-CN" sz="1800" dirty="0">
                <a:solidFill>
                  <a:srgbClr val="4C6062"/>
                </a:solidFill>
                <a:latin typeface="微软雅黑" panose="020B0503020204020204" pitchFamily="34" charset="-122"/>
                <a:ea typeface="微软雅黑" panose="020B0503020204020204" pitchFamily="34" charset="-122"/>
              </a:rPr>
              <a:t>通</a:t>
            </a:r>
            <a:endParaRPr lang="zh-CN"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[root@Server01 ~]# ping 202.112.113.113 -c  4      	//</a:t>
            </a:r>
            <a:r>
              <a:rPr lang="zh-CN" altLang="zh-CN" sz="1800" dirty="0">
                <a:solidFill>
                  <a:srgbClr val="4C6062"/>
                </a:solidFill>
                <a:latin typeface="微软雅黑" panose="020B0503020204020204" pitchFamily="34" charset="-122"/>
                <a:ea typeface="微软雅黑" panose="020B0503020204020204" pitchFamily="34" charset="-122"/>
              </a:rPr>
              <a:t>不通</a:t>
            </a:r>
            <a:endParaRPr lang="zh-CN"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NAT</a:t>
            </a:r>
            <a:r>
              <a:rPr lang="zh-CN" altLang="en-US" dirty="0"/>
              <a:t>（</a:t>
            </a:r>
            <a:r>
              <a:rPr lang="en-US" altLang="zh-CN" dirty="0"/>
              <a:t>SNAT</a:t>
            </a:r>
            <a:r>
              <a:rPr lang="zh-CN" altLang="en-US" dirty="0"/>
              <a:t>和</a:t>
            </a:r>
            <a:r>
              <a:rPr lang="en-US" altLang="zh-CN" dirty="0"/>
              <a:t>DNAT</a:t>
            </a:r>
            <a:r>
              <a:rPr lang="zh-CN" altLang="en-US" dirty="0"/>
              <a:t>）企业实战</a:t>
            </a:r>
            <a:endParaRPr lang="zh-CN" altLang="en-US" b="0" dirty="0"/>
          </a:p>
        </p:txBody>
      </p:sp>
      <p:sp>
        <p:nvSpPr>
          <p:cNvPr id="2" name="文本框 1"/>
          <p:cNvSpPr txBox="1"/>
          <p:nvPr/>
        </p:nvSpPr>
        <p:spPr>
          <a:xfrm>
            <a:off x="984792" y="1616911"/>
            <a:ext cx="10050315" cy="473700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配置</a:t>
            </a:r>
            <a:r>
              <a:rPr lang="en-US" altLang="zh-CN" sz="1800" dirty="0">
                <a:solidFill>
                  <a:srgbClr val="4C6062"/>
                </a:solidFill>
                <a:latin typeface="微软雅黑" panose="020B0503020204020204" pitchFamily="34" charset="-122"/>
                <a:ea typeface="微软雅黑" panose="020B0503020204020204" pitchFamily="34" charset="-122"/>
              </a:rPr>
              <a:t>SNAT </a:t>
            </a:r>
            <a:r>
              <a:rPr lang="zh-CN" altLang="en-US" sz="1800" dirty="0">
                <a:solidFill>
                  <a:srgbClr val="4C6062"/>
                </a:solidFill>
                <a:latin typeface="微软雅黑" panose="020B0503020204020204" pitchFamily="34" charset="-122"/>
                <a:ea typeface="微软雅黑" panose="020B0503020204020204" pitchFamily="34" charset="-122"/>
              </a:rPr>
              <a:t>并测试</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）测试环境。</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③ 在</a:t>
            </a:r>
            <a:r>
              <a:rPr lang="en-US" altLang="zh-CN" sz="1800" dirty="0">
                <a:solidFill>
                  <a:srgbClr val="4C6062"/>
                </a:solidFill>
                <a:latin typeface="微软雅黑" panose="020B0503020204020204" pitchFamily="34" charset="-122"/>
                <a:ea typeface="微软雅黑" panose="020B0503020204020204" pitchFamily="34" charset="-122"/>
              </a:rPr>
              <a:t>Server02 </a:t>
            </a:r>
            <a:r>
              <a:rPr lang="zh-CN" altLang="en-US" sz="1800" dirty="0">
                <a:solidFill>
                  <a:srgbClr val="4C6062"/>
                </a:solidFill>
                <a:latin typeface="微软雅黑" panose="020B0503020204020204" pitchFamily="34" charset="-122"/>
                <a:ea typeface="微软雅黑" panose="020B0503020204020204" pitchFamily="34" charset="-122"/>
              </a:rPr>
              <a:t>上测试与</a:t>
            </a:r>
            <a:r>
              <a:rPr lang="en-US" altLang="zh-CN" sz="1800" dirty="0">
                <a:solidFill>
                  <a:srgbClr val="4C6062"/>
                </a:solidFill>
                <a:latin typeface="微软雅黑" panose="020B0503020204020204" pitchFamily="34" charset="-122"/>
                <a:ea typeface="微软雅黑" panose="020B0503020204020204" pitchFamily="34" charset="-122"/>
              </a:rPr>
              <a:t>Server01 </a:t>
            </a:r>
            <a:r>
              <a:rPr lang="zh-CN" altLang="en-US" sz="1800" dirty="0">
                <a:solidFill>
                  <a:srgbClr val="4C6062"/>
                </a:solidFill>
                <a:latin typeface="微软雅黑" panose="020B0503020204020204" pitchFamily="34" charset="-122"/>
                <a:ea typeface="微软雅黑" panose="020B0503020204020204" pitchFamily="34" charset="-122"/>
              </a:rPr>
              <a:t>和</a:t>
            </a:r>
            <a:r>
              <a:rPr lang="en-US" altLang="zh-CN" sz="1800" dirty="0">
                <a:solidFill>
                  <a:srgbClr val="4C6062"/>
                </a:solidFill>
                <a:latin typeface="微软雅黑" panose="020B0503020204020204" pitchFamily="34" charset="-122"/>
                <a:ea typeface="微软雅黑" panose="020B0503020204020204" pitchFamily="34" charset="-122"/>
              </a:rPr>
              <a:t>Client1 </a:t>
            </a:r>
            <a:r>
              <a:rPr lang="zh-CN" altLang="en-US" sz="1800" dirty="0">
                <a:solidFill>
                  <a:srgbClr val="4C6062"/>
                </a:solidFill>
                <a:latin typeface="微软雅黑" panose="020B0503020204020204" pitchFamily="34" charset="-122"/>
                <a:ea typeface="微软雅黑" panose="020B0503020204020204" pitchFamily="34" charset="-122"/>
              </a:rPr>
              <a:t>的连通性。</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[root@Server02 ~]# ping -c 4 192.168.10.1</a:t>
            </a:r>
            <a:endParaRPr lang="zh-CN" altLang="zh-CN" sz="1800" dirty="0">
              <a:solidFill>
                <a:srgbClr val="4C6062"/>
              </a:solidFill>
              <a:latin typeface="微软雅黑" panose="020B0503020204020204" pitchFamily="34" charset="-122"/>
              <a:ea typeface="微软雅黑" panose="020B0503020204020204" pitchFamily="34" charset="-122"/>
            </a:endParaRPr>
          </a:p>
          <a:p>
            <a:pPr indent="215900" algn="just">
              <a:lnSpc>
                <a:spcPct val="150000"/>
              </a:lnSpc>
            </a:pPr>
            <a:r>
              <a:rPr lang="en-US" altLang="zh-CN" sz="1800" dirty="0">
                <a:solidFill>
                  <a:srgbClr val="4C6062"/>
                </a:solidFill>
                <a:latin typeface="微软雅黑" panose="020B0503020204020204" pitchFamily="34" charset="-122"/>
                <a:ea typeface="微软雅黑" panose="020B0503020204020204" pitchFamily="34" charset="-122"/>
              </a:rPr>
              <a:t>[root@Server02 ~]# ping -c 4 202.112.113.113</a:t>
            </a:r>
            <a:endParaRPr lang="zh-CN"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④ 在</a:t>
            </a:r>
            <a:r>
              <a:rPr lang="en-US" altLang="zh-CN" sz="1800" dirty="0">
                <a:solidFill>
                  <a:srgbClr val="4C6062"/>
                </a:solidFill>
                <a:latin typeface="微软雅黑" panose="020B0503020204020204" pitchFamily="34" charset="-122"/>
                <a:ea typeface="微软雅黑" panose="020B0503020204020204" pitchFamily="34" charset="-122"/>
              </a:rPr>
              <a:t>Client1 </a:t>
            </a:r>
            <a:r>
              <a:rPr lang="zh-CN" altLang="en-US" sz="1800" dirty="0">
                <a:solidFill>
                  <a:srgbClr val="4C6062"/>
                </a:solidFill>
                <a:latin typeface="微软雅黑" panose="020B0503020204020204" pitchFamily="34" charset="-122"/>
                <a:ea typeface="微软雅黑" panose="020B0503020204020204" pitchFamily="34" charset="-122"/>
              </a:rPr>
              <a:t>上测试与</a:t>
            </a:r>
            <a:r>
              <a:rPr lang="en-US" altLang="zh-CN" sz="1800" dirty="0">
                <a:solidFill>
                  <a:srgbClr val="4C6062"/>
                </a:solidFill>
                <a:latin typeface="微软雅黑" panose="020B0503020204020204" pitchFamily="34" charset="-122"/>
                <a:ea typeface="微软雅黑" panose="020B0503020204020204" pitchFamily="34" charset="-122"/>
              </a:rPr>
              <a:t>Server01 </a:t>
            </a:r>
            <a:r>
              <a:rPr lang="zh-CN" altLang="en-US" sz="1800" dirty="0">
                <a:solidFill>
                  <a:srgbClr val="4C6062"/>
                </a:solidFill>
                <a:latin typeface="微软雅黑" panose="020B0503020204020204" pitchFamily="34" charset="-122"/>
                <a:ea typeface="微软雅黑" panose="020B0503020204020204" pitchFamily="34" charset="-122"/>
              </a:rPr>
              <a:t>和</a:t>
            </a:r>
            <a:r>
              <a:rPr lang="en-US" altLang="zh-CN" sz="1800" dirty="0">
                <a:solidFill>
                  <a:srgbClr val="4C6062"/>
                </a:solidFill>
                <a:latin typeface="微软雅黑" panose="020B0503020204020204" pitchFamily="34" charset="-122"/>
                <a:ea typeface="微软雅黑" panose="020B0503020204020204" pitchFamily="34" charset="-122"/>
              </a:rPr>
              <a:t>Server02 </a:t>
            </a:r>
            <a:r>
              <a:rPr lang="zh-CN" altLang="en-US" sz="1800" dirty="0">
                <a:solidFill>
                  <a:srgbClr val="4C6062"/>
                </a:solidFill>
                <a:latin typeface="微软雅黑" panose="020B0503020204020204" pitchFamily="34" charset="-122"/>
                <a:ea typeface="微软雅黑" panose="020B0503020204020204" pitchFamily="34" charset="-122"/>
              </a:rPr>
              <a:t>的连通性。</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[root@Client1 ~]# ping -c 4 202.112.113.112			//</a:t>
            </a:r>
            <a:r>
              <a:rPr lang="zh-CN" altLang="en-US" sz="1800" dirty="0">
                <a:solidFill>
                  <a:srgbClr val="4C6062"/>
                </a:solidFill>
                <a:latin typeface="微软雅黑" panose="020B0503020204020204" pitchFamily="34" charset="-122"/>
                <a:ea typeface="微软雅黑" panose="020B0503020204020204" pitchFamily="34" charset="-122"/>
              </a:rPr>
              <a:t>通</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[root@Client1 ~]# ping -c 4 192.168.10.1		//</a:t>
            </a:r>
            <a:r>
              <a:rPr lang="zh-CN" altLang="en-US" sz="1800" dirty="0">
                <a:solidFill>
                  <a:srgbClr val="4C6062"/>
                </a:solidFill>
                <a:latin typeface="微软雅黑" panose="020B0503020204020204" pitchFamily="34" charset="-122"/>
                <a:ea typeface="微软雅黑" panose="020B0503020204020204" pitchFamily="34" charset="-122"/>
              </a:rPr>
              <a:t>不通</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connect: </a:t>
            </a:r>
            <a:r>
              <a:rPr lang="zh-CN" altLang="en-US" sz="1800" dirty="0">
                <a:solidFill>
                  <a:srgbClr val="4C6062"/>
                </a:solidFill>
                <a:latin typeface="微软雅黑" panose="020B0503020204020204" pitchFamily="34" charset="-122"/>
                <a:ea typeface="微软雅黑" panose="020B0503020204020204" pitchFamily="34" charset="-122"/>
              </a:rPr>
              <a:t>网络不可达</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9"/>
            <a:ext cx="6629399" cy="2352518"/>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目标</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096963"/>
            <a:ext cx="5797549" cy="2104872"/>
          </a:xfrm>
          <a:prstGeom prst="rect">
            <a:avLst/>
          </a:prstGeom>
          <a:noFill/>
        </p:spPr>
        <p:txBody>
          <a:bodyPr wrap="square">
            <a:spAutoFit/>
          </a:bodyPr>
          <a:lstStyle/>
          <a:p>
            <a:pPr marL="0" marR="0" lvl="0" indent="0" algn="l" defTabSz="12192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“大学之道，在明明德，在亲民，在止于至善。”“‘高山仰止，景行行止。’虽不能至，然心向往之”。了解计算机的主奠基人</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华罗庚教授，知悉读大学的真正含义，以德化人，激发学生的科学精神和爱国情怀。</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NAT</a:t>
            </a:r>
            <a:r>
              <a:rPr lang="zh-CN" altLang="en-US" dirty="0"/>
              <a:t>（</a:t>
            </a:r>
            <a:r>
              <a:rPr lang="en-US" altLang="zh-CN" dirty="0"/>
              <a:t>SNAT</a:t>
            </a:r>
            <a:r>
              <a:rPr lang="zh-CN" altLang="en-US" dirty="0"/>
              <a:t>和</a:t>
            </a:r>
            <a:r>
              <a:rPr lang="en-US" altLang="zh-CN" dirty="0"/>
              <a:t>DNAT</a:t>
            </a:r>
            <a:r>
              <a:rPr lang="zh-CN" altLang="en-US" dirty="0"/>
              <a:t>）企业实战</a:t>
            </a:r>
            <a:endParaRPr lang="zh-CN" altLang="en-US" b="0" dirty="0"/>
          </a:p>
        </p:txBody>
      </p:sp>
      <p:sp>
        <p:nvSpPr>
          <p:cNvPr id="2" name="文本框 1"/>
          <p:cNvSpPr txBox="1"/>
          <p:nvPr/>
        </p:nvSpPr>
        <p:spPr>
          <a:xfrm>
            <a:off x="984792" y="1616911"/>
            <a:ext cx="10050315" cy="2428678"/>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配置</a:t>
            </a:r>
            <a:r>
              <a:rPr lang="en-US" altLang="zh-CN" sz="1800" dirty="0">
                <a:solidFill>
                  <a:srgbClr val="4C6062"/>
                </a:solidFill>
                <a:latin typeface="微软雅黑" panose="020B0503020204020204" pitchFamily="34" charset="-122"/>
                <a:ea typeface="微软雅黑" panose="020B0503020204020204" pitchFamily="34" charset="-122"/>
              </a:rPr>
              <a:t>SNAT </a:t>
            </a:r>
            <a:r>
              <a:rPr lang="zh-CN" altLang="en-US" sz="1800" dirty="0">
                <a:solidFill>
                  <a:srgbClr val="4C6062"/>
                </a:solidFill>
                <a:latin typeface="微软雅黑" panose="020B0503020204020204" pitchFamily="34" charset="-122"/>
                <a:ea typeface="微软雅黑" panose="020B0503020204020204" pitchFamily="34" charset="-122"/>
              </a:rPr>
              <a:t>并测试</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3</a:t>
            </a:r>
            <a:r>
              <a:rPr lang="zh-CN" altLang="en-US" sz="1800" dirty="0">
                <a:solidFill>
                  <a:srgbClr val="4C6062"/>
                </a:solidFill>
                <a:latin typeface="微软雅黑" panose="020B0503020204020204" pitchFamily="34" charset="-122"/>
                <a:ea typeface="微软雅黑" panose="020B0503020204020204" pitchFamily="34" charset="-122"/>
              </a:rPr>
              <a:t>）在</a:t>
            </a:r>
            <a:r>
              <a:rPr lang="en-US" altLang="zh-CN" sz="1800" dirty="0">
                <a:solidFill>
                  <a:srgbClr val="4C6062"/>
                </a:solidFill>
                <a:latin typeface="微软雅黑" panose="020B0503020204020204" pitchFamily="34" charset="-122"/>
                <a:ea typeface="微软雅黑" panose="020B0503020204020204" pitchFamily="34" charset="-122"/>
              </a:rPr>
              <a:t>Server02 </a:t>
            </a:r>
            <a:r>
              <a:rPr lang="zh-CN" altLang="en-US" sz="1800" dirty="0">
                <a:solidFill>
                  <a:srgbClr val="4C6062"/>
                </a:solidFill>
                <a:latin typeface="微软雅黑" panose="020B0503020204020204" pitchFamily="34" charset="-122"/>
                <a:ea typeface="微软雅黑" panose="020B0503020204020204" pitchFamily="34" charset="-122"/>
              </a:rPr>
              <a:t>上开启转发功能。</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[root@client1 ~]# cat /proc/sys/net/ipv4/</a:t>
            </a:r>
            <a:r>
              <a:rPr lang="en-US" altLang="zh-CN" sz="1800" dirty="0" err="1">
                <a:solidFill>
                  <a:srgbClr val="4C6062"/>
                </a:solidFill>
                <a:latin typeface="微软雅黑" panose="020B0503020204020204" pitchFamily="34" charset="-122"/>
                <a:ea typeface="微软雅黑" panose="020B0503020204020204" pitchFamily="34" charset="-122"/>
              </a:rPr>
              <a:t>ip_forward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                             //</a:t>
            </a:r>
            <a:r>
              <a:rPr lang="zh-CN" altLang="en-US" sz="1800" dirty="0">
                <a:solidFill>
                  <a:srgbClr val="4C6062"/>
                </a:solidFill>
                <a:latin typeface="微软雅黑" panose="020B0503020204020204" pitchFamily="34" charset="-122"/>
                <a:ea typeface="微软雅黑" panose="020B0503020204020204" pitchFamily="34" charset="-122"/>
              </a:rPr>
              <a:t>确认开启路由存储转发，其值为</a:t>
            </a:r>
            <a:r>
              <a:rPr lang="en-US" altLang="zh-CN" sz="1800" dirty="0">
                <a:solidFill>
                  <a:srgbClr val="4C6062"/>
                </a:solidFill>
                <a:latin typeface="微软雅黑" panose="020B0503020204020204" pitchFamily="34" charset="-122"/>
                <a:ea typeface="微软雅黑" panose="020B0503020204020204" pitchFamily="34" charset="-122"/>
              </a:rPr>
              <a:t>1</a:t>
            </a:r>
            <a:r>
              <a:rPr lang="zh-CN" altLang="en-US" sz="1800" dirty="0">
                <a:solidFill>
                  <a:srgbClr val="4C6062"/>
                </a:solidFill>
                <a:latin typeface="微软雅黑" panose="020B0503020204020204" pitchFamily="34" charset="-122"/>
                <a:ea typeface="微软雅黑" panose="020B0503020204020204" pitchFamily="34" charset="-122"/>
              </a:rPr>
              <a:t>。若没有开启，则需要下面的操作</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[root@Server02 ~]# echo 1 &gt; /proc/sys/net/ipv4/</a:t>
            </a:r>
            <a:r>
              <a:rPr lang="en-US" altLang="zh-CN" sz="1800" dirty="0" err="1">
                <a:solidFill>
                  <a:srgbClr val="4C6062"/>
                </a:solidFill>
                <a:latin typeface="微软雅黑" panose="020B0503020204020204" pitchFamily="34" charset="-122"/>
                <a:ea typeface="微软雅黑" panose="020B0503020204020204" pitchFamily="34" charset="-122"/>
              </a:rPr>
              <a:t>ip_forward</a:t>
            </a: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NAT</a:t>
            </a:r>
            <a:r>
              <a:rPr lang="zh-CN" altLang="en-US" dirty="0"/>
              <a:t>（</a:t>
            </a:r>
            <a:r>
              <a:rPr lang="en-US" altLang="zh-CN" dirty="0"/>
              <a:t>SNAT</a:t>
            </a:r>
            <a:r>
              <a:rPr lang="zh-CN" altLang="en-US" dirty="0"/>
              <a:t>和</a:t>
            </a:r>
            <a:r>
              <a:rPr lang="en-US" altLang="zh-CN" dirty="0"/>
              <a:t>DNAT</a:t>
            </a:r>
            <a:r>
              <a:rPr lang="zh-CN" altLang="en-US" dirty="0"/>
              <a:t>）企业实战</a:t>
            </a:r>
            <a:endParaRPr lang="zh-CN" altLang="en-US" b="0" dirty="0"/>
          </a:p>
        </p:txBody>
      </p:sp>
      <p:sp>
        <p:nvSpPr>
          <p:cNvPr id="2" name="文本框 1"/>
          <p:cNvSpPr txBox="1"/>
          <p:nvPr/>
        </p:nvSpPr>
        <p:spPr>
          <a:xfrm>
            <a:off x="984792" y="1616911"/>
            <a:ext cx="10905583" cy="538333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配置</a:t>
            </a:r>
            <a:r>
              <a:rPr lang="en-US" altLang="zh-CN" sz="1800" dirty="0">
                <a:solidFill>
                  <a:srgbClr val="4C6062"/>
                </a:solidFill>
                <a:latin typeface="微软雅黑" panose="020B0503020204020204" pitchFamily="34" charset="-122"/>
                <a:ea typeface="微软雅黑" panose="020B0503020204020204" pitchFamily="34" charset="-122"/>
              </a:rPr>
              <a:t>SNAT </a:t>
            </a:r>
            <a:r>
              <a:rPr lang="zh-CN" altLang="en-US" sz="1800" dirty="0">
                <a:solidFill>
                  <a:srgbClr val="4C6062"/>
                </a:solidFill>
                <a:latin typeface="微软雅黑" panose="020B0503020204020204" pitchFamily="34" charset="-122"/>
                <a:ea typeface="微软雅黑" panose="020B0503020204020204" pitchFamily="34" charset="-122"/>
              </a:rPr>
              <a:t>并测试</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4</a:t>
            </a:r>
            <a:r>
              <a:rPr lang="zh-CN" altLang="en-US" sz="1800" dirty="0">
                <a:solidFill>
                  <a:srgbClr val="4C6062"/>
                </a:solidFill>
                <a:latin typeface="微软雅黑" panose="020B0503020204020204" pitchFamily="34" charset="-122"/>
                <a:ea typeface="微软雅黑" panose="020B0503020204020204" pitchFamily="34" charset="-122"/>
              </a:rPr>
              <a:t>）在</a:t>
            </a:r>
            <a:r>
              <a:rPr lang="en-US" altLang="zh-CN" sz="1800" dirty="0">
                <a:solidFill>
                  <a:srgbClr val="4C6062"/>
                </a:solidFill>
                <a:latin typeface="微软雅黑" panose="020B0503020204020204" pitchFamily="34" charset="-122"/>
                <a:ea typeface="微软雅黑" panose="020B0503020204020204" pitchFamily="34" charset="-122"/>
              </a:rPr>
              <a:t>Server02 </a:t>
            </a:r>
            <a:r>
              <a:rPr lang="zh-CN" altLang="en-US" sz="1800" dirty="0">
                <a:solidFill>
                  <a:srgbClr val="4C6062"/>
                </a:solidFill>
                <a:latin typeface="微软雅黑" panose="020B0503020204020204" pitchFamily="34" charset="-122"/>
                <a:ea typeface="微软雅黑" panose="020B0503020204020204" pitchFamily="34" charset="-122"/>
              </a:rPr>
              <a:t>上将接口</a:t>
            </a:r>
            <a:r>
              <a:rPr lang="en-US" altLang="zh-CN" sz="1800" dirty="0">
                <a:solidFill>
                  <a:srgbClr val="4C6062"/>
                </a:solidFill>
                <a:latin typeface="微软雅黑" panose="020B0503020204020204" pitchFamily="34" charset="-122"/>
                <a:ea typeface="微软雅黑" panose="020B0503020204020204" pitchFamily="34" charset="-122"/>
              </a:rPr>
              <a:t>ens34 </a:t>
            </a:r>
            <a:r>
              <a:rPr lang="zh-CN" altLang="en-US" sz="1800" dirty="0">
                <a:solidFill>
                  <a:srgbClr val="4C6062"/>
                </a:solidFill>
                <a:latin typeface="微软雅黑" panose="020B0503020204020204" pitchFamily="34" charset="-122"/>
                <a:ea typeface="微软雅黑" panose="020B0503020204020204" pitchFamily="34" charset="-122"/>
              </a:rPr>
              <a:t>加入外网区域</a:t>
            </a:r>
            <a:r>
              <a:rPr lang="en-US" altLang="zh-CN" sz="1800" dirty="0">
                <a:solidFill>
                  <a:srgbClr val="4C6062"/>
                </a:solidFill>
                <a:latin typeface="微软雅黑" panose="020B0503020204020204" pitchFamily="34" charset="-122"/>
                <a:ea typeface="微软雅黑" panose="020B0503020204020204" pitchFamily="34" charset="-122"/>
              </a:rPr>
              <a:t>external</a:t>
            </a:r>
            <a:r>
              <a:rPr lang="zh-CN" altLang="en-US" sz="1800" dirty="0">
                <a:solidFill>
                  <a:srgbClr val="4C6062"/>
                </a:solidFill>
                <a:latin typeface="微软雅黑" panose="020B0503020204020204" pitchFamily="34" charset="-122"/>
                <a:ea typeface="微软雅黑" panose="020B0503020204020204" pitchFamily="34" charset="-122"/>
              </a:rPr>
              <a: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通过</a:t>
            </a:r>
            <a:r>
              <a:rPr lang="en-US" altLang="zh-CN" sz="1800" dirty="0">
                <a:solidFill>
                  <a:srgbClr val="4C6062"/>
                </a:solidFill>
                <a:latin typeface="微软雅黑" panose="020B0503020204020204" pitchFamily="34" charset="-122"/>
                <a:ea typeface="微软雅黑" panose="020B0503020204020204" pitchFamily="34" charset="-122"/>
              </a:rPr>
              <a:t>NAT</a:t>
            </a:r>
            <a:r>
              <a:rPr lang="zh-CN" altLang="en-US" sz="1800" dirty="0">
                <a:solidFill>
                  <a:srgbClr val="4C6062"/>
                </a:solidFill>
                <a:latin typeface="微软雅黑" panose="020B0503020204020204" pitchFamily="34" charset="-122"/>
                <a:ea typeface="微软雅黑" panose="020B0503020204020204" pitchFamily="34" charset="-122"/>
              </a:rPr>
              <a:t>将内网计算机的</a:t>
            </a:r>
            <a:r>
              <a:rPr lang="en-US" altLang="zh-CN" sz="1800" dirty="0">
                <a:solidFill>
                  <a:srgbClr val="4C6062"/>
                </a:solidFill>
                <a:latin typeface="微软雅黑" panose="020B0503020204020204" pitchFamily="34" charset="-122"/>
                <a:ea typeface="微软雅黑" panose="020B0503020204020204" pitchFamily="34" charset="-122"/>
              </a:rPr>
              <a:t>IP</a:t>
            </a:r>
            <a:r>
              <a:rPr lang="zh-CN" altLang="en-US" sz="1800" dirty="0">
                <a:solidFill>
                  <a:srgbClr val="4C6062"/>
                </a:solidFill>
                <a:latin typeface="微软雅黑" panose="020B0503020204020204" pitchFamily="34" charset="-122"/>
                <a:ea typeface="微软雅黑" panose="020B0503020204020204" pitchFamily="34" charset="-122"/>
              </a:rPr>
              <a:t>地址转换成</a:t>
            </a:r>
            <a:r>
              <a:rPr lang="en-US" altLang="zh-CN" sz="1800" dirty="0">
                <a:solidFill>
                  <a:srgbClr val="4C6062"/>
                </a:solidFill>
                <a:latin typeface="微软雅黑" panose="020B0503020204020204" pitchFamily="34" charset="-122"/>
                <a:ea typeface="微软雅黑" panose="020B0503020204020204" pitchFamily="34" charset="-122"/>
              </a:rPr>
              <a:t>RHEL</a:t>
            </a:r>
            <a:r>
              <a:rPr lang="zh-CN" altLang="en-US" sz="1800" dirty="0">
                <a:solidFill>
                  <a:srgbClr val="4C6062"/>
                </a:solidFill>
                <a:latin typeface="微软雅黑" panose="020B0503020204020204" pitchFamily="34" charset="-122"/>
                <a:ea typeface="微软雅黑" panose="020B0503020204020204" pitchFamily="34" charset="-122"/>
              </a:rPr>
              <a:t>主机接口</a:t>
            </a:r>
            <a:r>
              <a:rPr lang="en-US" altLang="zh-CN" sz="1800" dirty="0">
                <a:solidFill>
                  <a:srgbClr val="4C6062"/>
                </a:solidFill>
                <a:latin typeface="微软雅黑" panose="020B0503020204020204" pitchFamily="34" charset="-122"/>
                <a:ea typeface="微软雅黑" panose="020B0503020204020204" pitchFamily="34" charset="-122"/>
              </a:rPr>
              <a:t>ens34</a:t>
            </a:r>
            <a:r>
              <a:rPr lang="zh-CN" altLang="en-US" sz="1800" dirty="0">
                <a:solidFill>
                  <a:srgbClr val="4C6062"/>
                </a:solidFill>
                <a:latin typeface="微软雅黑" panose="020B0503020204020204" pitchFamily="34" charset="-122"/>
                <a:ea typeface="微软雅黑" panose="020B0503020204020204" pitchFamily="34" charset="-122"/>
              </a:rPr>
              <a:t>的</a:t>
            </a:r>
            <a:r>
              <a:rPr lang="en-US" altLang="zh-CN" sz="1800" dirty="0">
                <a:solidFill>
                  <a:srgbClr val="4C6062"/>
                </a:solidFill>
                <a:latin typeface="微软雅黑" panose="020B0503020204020204" pitchFamily="34" charset="-122"/>
                <a:ea typeface="微软雅黑" panose="020B0503020204020204" pitchFamily="34" charset="-122"/>
              </a:rPr>
              <a:t>IP</a:t>
            </a:r>
            <a:r>
              <a:rPr lang="zh-CN" altLang="en-US" sz="1800" dirty="0">
                <a:solidFill>
                  <a:srgbClr val="4C6062"/>
                </a:solidFill>
                <a:latin typeface="微软雅黑" panose="020B0503020204020204" pitchFamily="34" charset="-122"/>
                <a:ea typeface="微软雅黑" panose="020B0503020204020204" pitchFamily="34" charset="-122"/>
              </a:rPr>
              <a:t>地址</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[root@Server02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--get-zone-of-interface=ens34</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public</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[root@Server02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--permanent --zone=external --change-interface=ens34</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The interface is under control of </a:t>
            </a:r>
            <a:r>
              <a:rPr lang="en-US" altLang="zh-CN" sz="1800" dirty="0" err="1">
                <a:solidFill>
                  <a:srgbClr val="4C6062"/>
                </a:solidFill>
                <a:latin typeface="微软雅黑" panose="020B0503020204020204" pitchFamily="34" charset="-122"/>
                <a:ea typeface="微软雅黑" panose="020B0503020204020204" pitchFamily="34" charset="-122"/>
              </a:rPr>
              <a:t>NetworkManager</a:t>
            </a:r>
            <a:r>
              <a:rPr lang="en-US" altLang="zh-CN" sz="1800" dirty="0">
                <a:solidFill>
                  <a:srgbClr val="4C6062"/>
                </a:solidFill>
                <a:latin typeface="微软雅黑" panose="020B0503020204020204" pitchFamily="34" charset="-122"/>
                <a:ea typeface="微软雅黑" panose="020B0503020204020204" pitchFamily="34" charset="-122"/>
              </a:rPr>
              <a:t>, setting zone to 'external'.</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success</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[root@Server02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--zone=external --list-all</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external (active)</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flipV="1">
            <a:off x="1076327" y="3124994"/>
            <a:ext cx="10028789" cy="3371850"/>
          </a:xfrm>
          <a:prstGeom prst="rect">
            <a:avLst/>
          </a:prstGeom>
        </p:spPr>
      </p:pic>
    </p:spTree>
  </p:cSld>
  <p:clrMapOvr>
    <a:masterClrMapping/>
  </p:clrMapOvr>
  <p:transition spd="slow">
    <p:push/>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NAT</a:t>
            </a:r>
            <a:r>
              <a:rPr lang="zh-CN" altLang="en-US" dirty="0"/>
              <a:t>（</a:t>
            </a:r>
            <a:r>
              <a:rPr lang="en-US" altLang="zh-CN" dirty="0"/>
              <a:t>SNAT</a:t>
            </a:r>
            <a:r>
              <a:rPr lang="zh-CN" altLang="en-US" dirty="0"/>
              <a:t>和</a:t>
            </a:r>
            <a:r>
              <a:rPr lang="en-US" altLang="zh-CN" dirty="0"/>
              <a:t>DNAT</a:t>
            </a:r>
            <a:r>
              <a:rPr lang="zh-CN" altLang="en-US" dirty="0"/>
              <a:t>）企业实战</a:t>
            </a:r>
            <a:endParaRPr lang="zh-CN" altLang="en-US" b="0" dirty="0"/>
          </a:p>
        </p:txBody>
      </p:sp>
      <p:sp>
        <p:nvSpPr>
          <p:cNvPr id="2" name="文本框 1"/>
          <p:cNvSpPr txBox="1"/>
          <p:nvPr/>
        </p:nvSpPr>
        <p:spPr>
          <a:xfrm>
            <a:off x="984792" y="1616911"/>
            <a:ext cx="10905583" cy="4398448"/>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配置</a:t>
            </a:r>
            <a:r>
              <a:rPr lang="en-US" altLang="zh-CN" sz="1800" dirty="0">
                <a:solidFill>
                  <a:srgbClr val="4C6062"/>
                </a:solidFill>
                <a:latin typeface="微软雅黑" panose="020B0503020204020204" pitchFamily="34" charset="-122"/>
                <a:ea typeface="微软雅黑" panose="020B0503020204020204" pitchFamily="34" charset="-122"/>
              </a:rPr>
              <a:t>SNAT </a:t>
            </a:r>
            <a:r>
              <a:rPr lang="zh-CN" altLang="en-US" sz="1800" dirty="0">
                <a:solidFill>
                  <a:srgbClr val="4C6062"/>
                </a:solidFill>
                <a:latin typeface="微软雅黑" panose="020B0503020204020204" pitchFamily="34" charset="-122"/>
                <a:ea typeface="微软雅黑" panose="020B0503020204020204" pitchFamily="34" charset="-122"/>
              </a:rPr>
              <a:t>并测试</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5</a:t>
            </a:r>
            <a:r>
              <a:rPr lang="zh-CN" altLang="en-US" sz="1800" dirty="0">
                <a:solidFill>
                  <a:srgbClr val="4C6062"/>
                </a:solidFill>
                <a:latin typeface="微软雅黑" panose="020B0503020204020204" pitchFamily="34" charset="-122"/>
                <a:ea typeface="微软雅黑" panose="020B0503020204020204" pitchFamily="34" charset="-122"/>
              </a:rPr>
              <a:t>）由于需要</a:t>
            </a:r>
            <a:r>
              <a:rPr lang="en-US" altLang="zh-CN" sz="1800" dirty="0">
                <a:solidFill>
                  <a:srgbClr val="4C6062"/>
                </a:solidFill>
                <a:latin typeface="微软雅黑" panose="020B0503020204020204" pitchFamily="34" charset="-122"/>
                <a:ea typeface="微软雅黑" panose="020B0503020204020204" pitchFamily="34" charset="-122"/>
              </a:rPr>
              <a:t>NAT </a:t>
            </a:r>
            <a:r>
              <a:rPr lang="zh-CN" altLang="en-US" sz="1800" dirty="0">
                <a:solidFill>
                  <a:srgbClr val="4C6062"/>
                </a:solidFill>
                <a:latin typeface="微软雅黑" panose="020B0503020204020204" pitchFamily="34" charset="-122"/>
                <a:ea typeface="微软雅黑" panose="020B0503020204020204" pitchFamily="34" charset="-122"/>
              </a:rPr>
              <a:t>连接网络，因此将外网区域的伪装打开（</a:t>
            </a:r>
            <a:r>
              <a:rPr lang="en-US" altLang="zh-CN" sz="1800" dirty="0">
                <a:solidFill>
                  <a:srgbClr val="4C6062"/>
                </a:solidFill>
                <a:latin typeface="微软雅黑" panose="020B0503020204020204" pitchFamily="34" charset="-122"/>
                <a:ea typeface="微软雅黑" panose="020B0503020204020204" pitchFamily="34" charset="-122"/>
              </a:rPr>
              <a:t>Server02</a:t>
            </a:r>
            <a:r>
              <a:rPr lang="zh-CN" altLang="en-US" sz="1800" dirty="0">
                <a:solidFill>
                  <a:srgbClr val="4C6062"/>
                </a:solidFill>
                <a:latin typeface="微软雅黑" panose="020B0503020204020204" pitchFamily="34" charset="-122"/>
                <a:ea typeface="微软雅黑" panose="020B0503020204020204" pitchFamily="34" charset="-122"/>
              </a:rPr>
              <a: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[root@Server02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--permanent --zone=external --add-masquerade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[root@Server02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--reload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success</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[root@Server02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--permanent --zone=external --query-masquerade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yes					#</a:t>
            </a:r>
            <a:r>
              <a:rPr lang="zh-CN" altLang="en-US" sz="1800" dirty="0">
                <a:solidFill>
                  <a:srgbClr val="4C6062"/>
                </a:solidFill>
                <a:latin typeface="微软雅黑" panose="020B0503020204020204" pitchFamily="34" charset="-122"/>
                <a:ea typeface="微软雅黑" panose="020B0503020204020204" pitchFamily="34" charset="-122"/>
              </a:rPr>
              <a:t>查询伪装是否打开，下面的命令也可以</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[root@Server02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--zone=external --list-all</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external (active)</a:t>
            </a: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flipV="1">
            <a:off x="1076327" y="2591594"/>
            <a:ext cx="10028789" cy="3905250"/>
          </a:xfrm>
          <a:prstGeom prst="rect">
            <a:avLst/>
          </a:prstGeom>
        </p:spPr>
      </p:pic>
    </p:spTree>
  </p:cSld>
  <p:clrMapOvr>
    <a:masterClrMapping/>
  </p:clrMapOvr>
  <p:transition spd="slow">
    <p:push/>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NAT</a:t>
            </a:r>
            <a:r>
              <a:rPr lang="zh-CN" altLang="en-US" dirty="0"/>
              <a:t>（</a:t>
            </a:r>
            <a:r>
              <a:rPr lang="en-US" altLang="zh-CN" dirty="0"/>
              <a:t>SNAT</a:t>
            </a:r>
            <a:r>
              <a:rPr lang="zh-CN" altLang="en-US" dirty="0"/>
              <a:t>和</a:t>
            </a:r>
            <a:r>
              <a:rPr lang="en-US" altLang="zh-CN" dirty="0"/>
              <a:t>DNAT</a:t>
            </a:r>
            <a:r>
              <a:rPr lang="zh-CN" altLang="en-US" dirty="0"/>
              <a:t>）企业实战</a:t>
            </a:r>
            <a:endParaRPr lang="zh-CN" altLang="en-US" b="0" dirty="0"/>
          </a:p>
        </p:txBody>
      </p:sp>
      <p:sp>
        <p:nvSpPr>
          <p:cNvPr id="2" name="文本框 1"/>
          <p:cNvSpPr txBox="1"/>
          <p:nvPr/>
        </p:nvSpPr>
        <p:spPr>
          <a:xfrm>
            <a:off x="984792" y="1616911"/>
            <a:ext cx="11213558" cy="587577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配置</a:t>
            </a:r>
            <a:r>
              <a:rPr lang="en-US" altLang="zh-CN" sz="1800" dirty="0">
                <a:solidFill>
                  <a:srgbClr val="4C6062"/>
                </a:solidFill>
                <a:latin typeface="微软雅黑" panose="020B0503020204020204" pitchFamily="34" charset="-122"/>
                <a:ea typeface="微软雅黑" panose="020B0503020204020204" pitchFamily="34" charset="-122"/>
              </a:rPr>
              <a:t>SNAT </a:t>
            </a:r>
            <a:r>
              <a:rPr lang="zh-CN" altLang="en-US" sz="1800" dirty="0">
                <a:solidFill>
                  <a:srgbClr val="4C6062"/>
                </a:solidFill>
                <a:latin typeface="微软雅黑" panose="020B0503020204020204" pitchFamily="34" charset="-122"/>
                <a:ea typeface="微软雅黑" panose="020B0503020204020204" pitchFamily="34" charset="-122"/>
              </a:rPr>
              <a:t>并测试</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6</a:t>
            </a:r>
            <a:r>
              <a:rPr lang="zh-CN" altLang="en-US" sz="1800" dirty="0">
                <a:solidFill>
                  <a:srgbClr val="4C6062"/>
                </a:solidFill>
                <a:latin typeface="微软雅黑" panose="020B0503020204020204" pitchFamily="34" charset="-122"/>
                <a:ea typeface="微软雅黑" panose="020B0503020204020204" pitchFamily="34" charset="-122"/>
              </a:rPr>
              <a:t>）在</a:t>
            </a:r>
            <a:r>
              <a:rPr lang="en-US" altLang="zh-CN" sz="1800" dirty="0">
                <a:solidFill>
                  <a:srgbClr val="4C6062"/>
                </a:solidFill>
                <a:latin typeface="微软雅黑" panose="020B0503020204020204" pitchFamily="34" charset="-122"/>
                <a:ea typeface="微软雅黑" panose="020B0503020204020204" pitchFamily="34" charset="-122"/>
              </a:rPr>
              <a:t>Server02 </a:t>
            </a:r>
            <a:r>
              <a:rPr lang="zh-CN" altLang="en-US" sz="1800" dirty="0">
                <a:solidFill>
                  <a:srgbClr val="4C6062"/>
                </a:solidFill>
                <a:latin typeface="微软雅黑" panose="020B0503020204020204" pitchFamily="34" charset="-122"/>
                <a:ea typeface="微软雅黑" panose="020B0503020204020204" pitchFamily="34" charset="-122"/>
              </a:rPr>
              <a:t>上配置内部接口</a:t>
            </a:r>
            <a:r>
              <a:rPr lang="en-US" altLang="zh-CN" sz="1800" dirty="0">
                <a:solidFill>
                  <a:srgbClr val="4C6062"/>
                </a:solidFill>
                <a:latin typeface="微软雅黑" panose="020B0503020204020204" pitchFamily="34" charset="-122"/>
                <a:ea typeface="微软雅黑" panose="020B0503020204020204" pitchFamily="34" charset="-122"/>
              </a:rPr>
              <a:t>ens32</a:t>
            </a:r>
            <a:r>
              <a:rPr lang="zh-CN" altLang="en-US" sz="1800" dirty="0">
                <a:solidFill>
                  <a:srgbClr val="4C6062"/>
                </a:solidFill>
                <a:latin typeface="微软雅黑" panose="020B0503020204020204" pitchFamily="34" charset="-122"/>
                <a:ea typeface="微软雅黑" panose="020B0503020204020204" pitchFamily="34" charset="-122"/>
              </a:rPr>
              <a: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将内部接口加入内网区域（</a:t>
            </a:r>
            <a:r>
              <a:rPr lang="en-US" altLang="zh-CN" sz="1800" dirty="0">
                <a:solidFill>
                  <a:srgbClr val="4C6062"/>
                </a:solidFill>
                <a:latin typeface="微软雅黑" panose="020B0503020204020204" pitchFamily="34" charset="-122"/>
                <a:ea typeface="微软雅黑" panose="020B0503020204020204" pitchFamily="34" charset="-122"/>
              </a:rPr>
              <a:t>internal</a:t>
            </a:r>
            <a:r>
              <a:rPr lang="zh-CN" altLang="en-US" sz="1800" dirty="0">
                <a:solidFill>
                  <a:srgbClr val="4C6062"/>
                </a:solidFill>
                <a:latin typeface="微软雅黑" panose="020B0503020204020204" pitchFamily="34" charset="-122"/>
                <a:ea typeface="微软雅黑" panose="020B0503020204020204" pitchFamily="34" charset="-122"/>
              </a:rPr>
              <a: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[root@Server02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--get-zone-of-interface=ens32</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public</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[root@Server02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--permanent --zone=internal --change-interface=ens32</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The interface is under control of </a:t>
            </a:r>
            <a:r>
              <a:rPr lang="en-US" altLang="zh-CN" sz="1800" dirty="0" err="1">
                <a:solidFill>
                  <a:srgbClr val="4C6062"/>
                </a:solidFill>
                <a:latin typeface="微软雅黑" panose="020B0503020204020204" pitchFamily="34" charset="-122"/>
                <a:ea typeface="微软雅黑" panose="020B0503020204020204" pitchFamily="34" charset="-122"/>
              </a:rPr>
              <a:t>NetworkManager</a:t>
            </a:r>
            <a:r>
              <a:rPr lang="en-US" altLang="zh-CN" sz="1800" dirty="0">
                <a:solidFill>
                  <a:srgbClr val="4C6062"/>
                </a:solidFill>
                <a:latin typeface="微软雅黑" panose="020B0503020204020204" pitchFamily="34" charset="-122"/>
                <a:ea typeface="微软雅黑" panose="020B0503020204020204" pitchFamily="34" charset="-122"/>
              </a:rPr>
              <a:t>, setting zone to 'internal'.</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success</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[root@Server02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--reload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[root@Server02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--zone=internal --list-all</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internal (active)</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5" name="图片 4"/>
          <p:cNvPicPr>
            <a:picLocks noChangeAspect="1"/>
          </p:cNvPicPr>
          <p:nvPr/>
        </p:nvPicPr>
        <p:blipFill>
          <a:blip r:embed="rId1"/>
          <a:stretch>
            <a:fillRect/>
          </a:stretch>
        </p:blipFill>
        <p:spPr>
          <a:xfrm flipV="1">
            <a:off x="1076327" y="2591594"/>
            <a:ext cx="10028789" cy="4267994"/>
          </a:xfrm>
          <a:prstGeom prst="rect">
            <a:avLst/>
          </a:prstGeom>
        </p:spPr>
      </p:pic>
    </p:spTree>
  </p:cSld>
  <p:clrMapOvr>
    <a:masterClrMapping/>
  </p:clrMapOvr>
  <p:transition spd="slow">
    <p:push/>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NAT</a:t>
            </a:r>
            <a:r>
              <a:rPr lang="zh-CN" altLang="en-US" dirty="0"/>
              <a:t>（</a:t>
            </a:r>
            <a:r>
              <a:rPr lang="en-US" altLang="zh-CN" dirty="0"/>
              <a:t>SNAT</a:t>
            </a:r>
            <a:r>
              <a:rPr lang="zh-CN" altLang="en-US" dirty="0"/>
              <a:t>和</a:t>
            </a:r>
            <a:r>
              <a:rPr lang="en-US" altLang="zh-CN" dirty="0"/>
              <a:t>DNAT</a:t>
            </a:r>
            <a:r>
              <a:rPr lang="zh-CN" altLang="en-US" dirty="0"/>
              <a:t>）企业实战</a:t>
            </a:r>
            <a:endParaRPr lang="zh-CN" altLang="en-US" b="0" dirty="0"/>
          </a:p>
        </p:txBody>
      </p:sp>
      <p:sp>
        <p:nvSpPr>
          <p:cNvPr id="2" name="文本框 1"/>
          <p:cNvSpPr txBox="1"/>
          <p:nvPr/>
        </p:nvSpPr>
        <p:spPr>
          <a:xfrm>
            <a:off x="984792" y="1616911"/>
            <a:ext cx="10050315" cy="538333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配置</a:t>
            </a:r>
            <a:r>
              <a:rPr lang="en-US" altLang="zh-CN" sz="1800" dirty="0">
                <a:solidFill>
                  <a:srgbClr val="4C6062"/>
                </a:solidFill>
                <a:latin typeface="微软雅黑" panose="020B0503020204020204" pitchFamily="34" charset="-122"/>
                <a:ea typeface="微软雅黑" panose="020B0503020204020204" pitchFamily="34" charset="-122"/>
              </a:rPr>
              <a:t>SNAT </a:t>
            </a:r>
            <a:r>
              <a:rPr lang="zh-CN" altLang="en-US" sz="1800" dirty="0">
                <a:solidFill>
                  <a:srgbClr val="4C6062"/>
                </a:solidFill>
                <a:latin typeface="微软雅黑" panose="020B0503020204020204" pitchFamily="34" charset="-122"/>
                <a:ea typeface="微软雅黑" panose="020B0503020204020204" pitchFamily="34" charset="-122"/>
              </a:rPr>
              <a:t>并测试</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7</a:t>
            </a:r>
            <a:r>
              <a:rPr lang="zh-CN" altLang="en-US" sz="1800" dirty="0">
                <a:solidFill>
                  <a:srgbClr val="4C6062"/>
                </a:solidFill>
                <a:latin typeface="微软雅黑" panose="020B0503020204020204" pitchFamily="34" charset="-122"/>
                <a:ea typeface="微软雅黑" panose="020B0503020204020204" pitchFamily="34" charset="-122"/>
              </a:rPr>
              <a:t>）在外网</a:t>
            </a:r>
            <a:r>
              <a:rPr lang="en-US" altLang="zh-CN" sz="1800" dirty="0">
                <a:solidFill>
                  <a:srgbClr val="4C6062"/>
                </a:solidFill>
                <a:latin typeface="微软雅黑" panose="020B0503020204020204" pitchFamily="34" charset="-122"/>
                <a:ea typeface="微软雅黑" panose="020B0503020204020204" pitchFamily="34" charset="-122"/>
              </a:rPr>
              <a:t>Client1 </a:t>
            </a:r>
            <a:r>
              <a:rPr lang="zh-CN" altLang="en-US" sz="1800" dirty="0">
                <a:solidFill>
                  <a:srgbClr val="4C6062"/>
                </a:solidFill>
                <a:latin typeface="微软雅黑" panose="020B0503020204020204" pitchFamily="34" charset="-122"/>
                <a:ea typeface="微软雅黑" panose="020B0503020204020204" pitchFamily="34" charset="-122"/>
              </a:rPr>
              <a:t>上配置供测试的</a:t>
            </a:r>
            <a:r>
              <a:rPr lang="en-US" altLang="zh-CN" sz="1800" dirty="0">
                <a:solidFill>
                  <a:srgbClr val="4C6062"/>
                </a:solidFill>
                <a:latin typeface="微软雅黑" panose="020B0503020204020204" pitchFamily="34" charset="-122"/>
                <a:ea typeface="微软雅黑" panose="020B0503020204020204" pitchFamily="34" charset="-122"/>
              </a:rPr>
              <a:t>Web </a:t>
            </a:r>
            <a:r>
              <a:rPr lang="zh-CN" altLang="en-US" sz="1800" dirty="0">
                <a:solidFill>
                  <a:srgbClr val="4C6062"/>
                </a:solidFill>
                <a:latin typeface="微软雅黑" panose="020B0503020204020204" pitchFamily="34" charset="-122"/>
                <a:ea typeface="微软雅黑" panose="020B0503020204020204" pitchFamily="34" charset="-122"/>
              </a:rPr>
              <a:t>服务器。</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[root@Client1 ~]# </a:t>
            </a:r>
            <a:r>
              <a:rPr lang="en-US" altLang="zh-CN" sz="1800" dirty="0" err="1">
                <a:solidFill>
                  <a:srgbClr val="4C6062"/>
                </a:solidFill>
                <a:latin typeface="微软雅黑" panose="020B0503020204020204" pitchFamily="34" charset="-122"/>
                <a:ea typeface="微软雅黑" panose="020B0503020204020204" pitchFamily="34" charset="-122"/>
              </a:rPr>
              <a:t>dnf</a:t>
            </a:r>
            <a:r>
              <a:rPr lang="en-US" altLang="zh-CN" sz="1800" dirty="0">
                <a:solidFill>
                  <a:srgbClr val="4C6062"/>
                </a:solidFill>
                <a:latin typeface="微软雅黑" panose="020B0503020204020204" pitchFamily="34" charset="-122"/>
                <a:ea typeface="微软雅黑" panose="020B0503020204020204" pitchFamily="34" charset="-122"/>
              </a:rPr>
              <a:t> clean all</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[root@Client1 ~]# </a:t>
            </a:r>
            <a:r>
              <a:rPr lang="en-US" altLang="zh-CN" sz="1800" dirty="0" err="1">
                <a:solidFill>
                  <a:srgbClr val="4C6062"/>
                </a:solidFill>
                <a:latin typeface="微软雅黑" panose="020B0503020204020204" pitchFamily="34" charset="-122"/>
                <a:ea typeface="微软雅黑" panose="020B0503020204020204" pitchFamily="34" charset="-122"/>
              </a:rPr>
              <a:t>dnf</a:t>
            </a:r>
            <a:r>
              <a:rPr lang="en-US" altLang="zh-CN" sz="1800" dirty="0">
                <a:solidFill>
                  <a:srgbClr val="4C6062"/>
                </a:solidFill>
                <a:latin typeface="微软雅黑" panose="020B0503020204020204" pitchFamily="34" charset="-122"/>
                <a:ea typeface="微软雅黑" panose="020B0503020204020204" pitchFamily="34" charset="-122"/>
              </a:rPr>
              <a:t> install httpd -y</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[root@Client1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--permanent --add-service=http</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[root@Client1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--reload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[root@Client1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--list-all</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[root@Client1 ~]# </a:t>
            </a: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restart httpd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[root@Client1 ~]# netstat -an |grep :80            //</a:t>
            </a:r>
            <a:r>
              <a:rPr lang="zh-CN" altLang="en-US" sz="1800" dirty="0">
                <a:solidFill>
                  <a:srgbClr val="4C6062"/>
                </a:solidFill>
                <a:latin typeface="微软雅黑" panose="020B0503020204020204" pitchFamily="34" charset="-122"/>
                <a:ea typeface="微软雅黑" panose="020B0503020204020204" pitchFamily="34" charset="-122"/>
              </a:rPr>
              <a:t>查看</a:t>
            </a:r>
            <a:r>
              <a:rPr lang="en-US" altLang="zh-CN" sz="1800" dirty="0">
                <a:solidFill>
                  <a:srgbClr val="4C6062"/>
                </a:solidFill>
                <a:latin typeface="微软雅黑" panose="020B0503020204020204" pitchFamily="34" charset="-122"/>
                <a:ea typeface="微软雅黑" panose="020B0503020204020204" pitchFamily="34" charset="-122"/>
              </a:rPr>
              <a:t>80</a:t>
            </a:r>
            <a:r>
              <a:rPr lang="zh-CN" altLang="en-US" sz="1800" dirty="0">
                <a:solidFill>
                  <a:srgbClr val="4C6062"/>
                </a:solidFill>
                <a:latin typeface="微软雅黑" panose="020B0503020204020204" pitchFamily="34" charset="-122"/>
                <a:ea typeface="微软雅黑" panose="020B0503020204020204" pitchFamily="34" charset="-122"/>
              </a:rPr>
              <a:t>端口是否开放</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[root@Client1 ~]#	 </a:t>
            </a:r>
            <a:r>
              <a:rPr lang="en-US" altLang="zh-CN" sz="1800" dirty="0" err="1">
                <a:solidFill>
                  <a:srgbClr val="4C6062"/>
                </a:solidFill>
                <a:latin typeface="微软雅黑" panose="020B0503020204020204" pitchFamily="34" charset="-122"/>
                <a:ea typeface="微软雅黑" panose="020B0503020204020204" pitchFamily="34" charset="-122"/>
              </a:rPr>
              <a:t>dnf</a:t>
            </a:r>
            <a:r>
              <a:rPr lang="en-US" altLang="zh-CN" sz="1800" dirty="0">
                <a:solidFill>
                  <a:srgbClr val="4C6062"/>
                </a:solidFill>
                <a:latin typeface="微软雅黑" panose="020B0503020204020204" pitchFamily="34" charset="-122"/>
                <a:ea typeface="微软雅黑" panose="020B0503020204020204" pitchFamily="34" charset="-122"/>
              </a:rPr>
              <a:t> install </a:t>
            </a:r>
            <a:r>
              <a:rPr lang="en-US" altLang="zh-CN" sz="1800" dirty="0" err="1">
                <a:solidFill>
                  <a:srgbClr val="4C6062"/>
                </a:solidFill>
                <a:latin typeface="微软雅黑" panose="020B0503020204020204" pitchFamily="34" charset="-122"/>
                <a:ea typeface="微软雅黑" panose="020B0503020204020204" pitchFamily="34" charset="-122"/>
              </a:rPr>
              <a:t>firefox</a:t>
            </a:r>
            <a:r>
              <a:rPr lang="en-US" altLang="zh-CN" sz="1800" dirty="0">
                <a:solidFill>
                  <a:srgbClr val="4C6062"/>
                </a:solidFill>
                <a:latin typeface="微软雅黑" panose="020B0503020204020204" pitchFamily="34" charset="-122"/>
                <a:ea typeface="微软雅黑" panose="020B0503020204020204" pitchFamily="34" charset="-122"/>
              </a:rPr>
              <a:t> -y</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[root@Client1 ~]# </a:t>
            </a:r>
            <a:r>
              <a:rPr lang="en-US" altLang="zh-CN" sz="1800" dirty="0" err="1">
                <a:solidFill>
                  <a:srgbClr val="4C6062"/>
                </a:solidFill>
                <a:latin typeface="微软雅黑" panose="020B0503020204020204" pitchFamily="34" charset="-122"/>
                <a:ea typeface="微软雅黑" panose="020B0503020204020204" pitchFamily="34" charset="-122"/>
              </a:rPr>
              <a:t>firefox</a:t>
            </a:r>
            <a:r>
              <a:rPr lang="en-US" altLang="zh-CN" sz="1800" dirty="0">
                <a:solidFill>
                  <a:srgbClr val="4C6062"/>
                </a:solidFill>
                <a:latin typeface="微软雅黑" panose="020B0503020204020204" pitchFamily="34" charset="-122"/>
                <a:ea typeface="微软雅黑" panose="020B0503020204020204" pitchFamily="34" charset="-122"/>
              </a:rPr>
              <a:t> 127.0.0.1</a:t>
            </a: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flipV="1">
            <a:off x="1076327" y="3368840"/>
            <a:ext cx="10028789" cy="3490748"/>
          </a:xfrm>
          <a:prstGeom prst="rect">
            <a:avLst/>
          </a:prstGeom>
        </p:spPr>
      </p:pic>
    </p:spTree>
  </p:cSld>
  <p:clrMapOvr>
    <a:masterClrMapping/>
  </p:clrMapOvr>
  <p:transition spd="slow">
    <p:push/>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NAT</a:t>
            </a:r>
            <a:r>
              <a:rPr lang="zh-CN" altLang="en-US" dirty="0"/>
              <a:t>（</a:t>
            </a:r>
            <a:r>
              <a:rPr lang="en-US" altLang="zh-CN" dirty="0"/>
              <a:t>SNAT</a:t>
            </a:r>
            <a:r>
              <a:rPr lang="zh-CN" altLang="en-US" dirty="0"/>
              <a:t>和</a:t>
            </a:r>
            <a:r>
              <a:rPr lang="en-US" altLang="zh-CN" dirty="0"/>
              <a:t>DNAT</a:t>
            </a:r>
            <a:r>
              <a:rPr lang="zh-CN" altLang="en-US" dirty="0"/>
              <a:t>）企业实战</a:t>
            </a:r>
            <a:endParaRPr lang="zh-CN" altLang="en-US" b="0" dirty="0"/>
          </a:p>
        </p:txBody>
      </p:sp>
      <p:sp>
        <p:nvSpPr>
          <p:cNvPr id="2" name="文本框 1"/>
          <p:cNvSpPr txBox="1"/>
          <p:nvPr/>
        </p:nvSpPr>
        <p:spPr>
          <a:xfrm>
            <a:off x="984792" y="1616911"/>
            <a:ext cx="10050315" cy="2428678"/>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配置</a:t>
            </a:r>
            <a:r>
              <a:rPr lang="en-US" altLang="zh-CN" sz="1800" dirty="0">
                <a:solidFill>
                  <a:srgbClr val="4C6062"/>
                </a:solidFill>
                <a:latin typeface="微软雅黑" panose="020B0503020204020204" pitchFamily="34" charset="-122"/>
                <a:ea typeface="微软雅黑" panose="020B0503020204020204" pitchFamily="34" charset="-122"/>
              </a:rPr>
              <a:t>SNAT </a:t>
            </a:r>
            <a:r>
              <a:rPr lang="zh-CN" altLang="en-US" sz="1800" dirty="0">
                <a:solidFill>
                  <a:srgbClr val="4C6062"/>
                </a:solidFill>
                <a:latin typeface="微软雅黑" panose="020B0503020204020204" pitchFamily="34" charset="-122"/>
                <a:ea typeface="微软雅黑" panose="020B0503020204020204" pitchFamily="34" charset="-122"/>
              </a:rPr>
              <a:t>并测试</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8</a:t>
            </a:r>
            <a:r>
              <a:rPr lang="zh-CN" altLang="en-US" sz="1800" dirty="0">
                <a:solidFill>
                  <a:srgbClr val="4C6062"/>
                </a:solidFill>
                <a:latin typeface="微软雅黑" panose="020B0503020204020204" pitchFamily="34" charset="-122"/>
                <a:ea typeface="微软雅黑" panose="020B0503020204020204" pitchFamily="34" charset="-122"/>
              </a:rPr>
              <a:t>）在内网</a:t>
            </a:r>
            <a:r>
              <a:rPr lang="en-US" altLang="zh-CN" sz="1800" dirty="0">
                <a:solidFill>
                  <a:srgbClr val="4C6062"/>
                </a:solidFill>
                <a:latin typeface="微软雅黑" panose="020B0503020204020204" pitchFamily="34" charset="-122"/>
                <a:ea typeface="微软雅黑" panose="020B0503020204020204" pitchFamily="34" charset="-122"/>
              </a:rPr>
              <a:t>Server01 </a:t>
            </a:r>
            <a:r>
              <a:rPr lang="zh-CN" altLang="en-US" sz="1800" dirty="0">
                <a:solidFill>
                  <a:srgbClr val="4C6062"/>
                </a:solidFill>
                <a:latin typeface="微软雅黑" panose="020B0503020204020204" pitchFamily="34" charset="-122"/>
                <a:ea typeface="微软雅黑" panose="020B0503020204020204" pitchFamily="34" charset="-122"/>
              </a:rPr>
              <a:t>上测试</a:t>
            </a:r>
            <a:r>
              <a:rPr lang="en-US" altLang="zh-CN" sz="1800" dirty="0">
                <a:solidFill>
                  <a:srgbClr val="4C6062"/>
                </a:solidFill>
                <a:latin typeface="微软雅黑" panose="020B0503020204020204" pitchFamily="34" charset="-122"/>
                <a:ea typeface="微软雅黑" panose="020B0503020204020204" pitchFamily="34" charset="-122"/>
              </a:rPr>
              <a:t>SNAT </a:t>
            </a:r>
            <a:r>
              <a:rPr lang="zh-CN" altLang="en-US" sz="1800" dirty="0">
                <a:solidFill>
                  <a:srgbClr val="4C6062"/>
                </a:solidFill>
                <a:latin typeface="微软雅黑" panose="020B0503020204020204" pitchFamily="34" charset="-122"/>
                <a:ea typeface="微软雅黑" panose="020B0503020204020204" pitchFamily="34" charset="-122"/>
              </a:rPr>
              <a:t>配置是否成功。</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ping 202.112.113.113 -c 4</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dnf</a:t>
            </a:r>
            <a:r>
              <a:rPr lang="en-US" altLang="zh-CN" sz="1800" dirty="0">
                <a:solidFill>
                  <a:srgbClr val="4C6062"/>
                </a:solidFill>
                <a:latin typeface="微软雅黑" panose="020B0503020204020204" pitchFamily="34" charset="-122"/>
                <a:ea typeface="微软雅黑" panose="020B0503020204020204" pitchFamily="34" charset="-122"/>
              </a:rPr>
              <a:t> install </a:t>
            </a:r>
            <a:r>
              <a:rPr lang="en-US" altLang="zh-CN" sz="1800" dirty="0" err="1">
                <a:solidFill>
                  <a:srgbClr val="4C6062"/>
                </a:solidFill>
                <a:latin typeface="微软雅黑" panose="020B0503020204020204" pitchFamily="34" charset="-122"/>
                <a:ea typeface="微软雅黑" panose="020B0503020204020204" pitchFamily="34" charset="-122"/>
              </a:rPr>
              <a:t>firefox</a:t>
            </a:r>
            <a:r>
              <a:rPr lang="en-US" altLang="zh-CN" sz="1800" dirty="0">
                <a:solidFill>
                  <a:srgbClr val="4C6062"/>
                </a:solidFill>
                <a:latin typeface="微软雅黑" panose="020B0503020204020204" pitchFamily="34" charset="-122"/>
                <a:ea typeface="微软雅黑" panose="020B0503020204020204" pitchFamily="34" charset="-122"/>
              </a:rPr>
              <a:t> -y</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firefox</a:t>
            </a:r>
            <a:r>
              <a:rPr lang="en-US" altLang="zh-CN" sz="1800" dirty="0">
                <a:solidFill>
                  <a:srgbClr val="4C6062"/>
                </a:solidFill>
                <a:latin typeface="微软雅黑" panose="020B0503020204020204" pitchFamily="34" charset="-122"/>
                <a:ea typeface="微软雅黑" panose="020B0503020204020204" pitchFamily="34" charset="-122"/>
              </a:rPr>
              <a:t>  202.112.113.113</a:t>
            </a: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flipV="1">
            <a:off x="1076327" y="2601796"/>
            <a:ext cx="10028789" cy="1490187"/>
          </a:xfrm>
          <a:prstGeom prst="rect">
            <a:avLst/>
          </a:prstGeom>
        </p:spPr>
      </p:pic>
    </p:spTree>
  </p:cSld>
  <p:clrMapOvr>
    <a:masterClrMapping/>
  </p:clrMapOvr>
  <p:transition spd="slow">
    <p:push/>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NAT</a:t>
            </a:r>
            <a:r>
              <a:rPr lang="zh-CN" altLang="en-US" dirty="0"/>
              <a:t>（</a:t>
            </a:r>
            <a:r>
              <a:rPr lang="en-US" altLang="zh-CN" dirty="0"/>
              <a:t>SNAT</a:t>
            </a:r>
            <a:r>
              <a:rPr lang="zh-CN" altLang="en-US" dirty="0"/>
              <a:t>和</a:t>
            </a:r>
            <a:r>
              <a:rPr lang="en-US" altLang="zh-CN" dirty="0"/>
              <a:t>DNAT</a:t>
            </a:r>
            <a:r>
              <a:rPr lang="zh-CN" altLang="en-US" dirty="0"/>
              <a:t>）企业实战</a:t>
            </a:r>
            <a:endParaRPr lang="zh-CN" altLang="en-US" b="0" dirty="0"/>
          </a:p>
        </p:txBody>
      </p:sp>
      <p:sp>
        <p:nvSpPr>
          <p:cNvPr id="2" name="文本框 1"/>
          <p:cNvSpPr txBox="1"/>
          <p:nvPr/>
        </p:nvSpPr>
        <p:spPr>
          <a:xfrm>
            <a:off x="984792" y="1616911"/>
            <a:ext cx="10050315" cy="341356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3.</a:t>
            </a:r>
            <a:r>
              <a:rPr lang="zh-CN" altLang="en-US" sz="1800" dirty="0">
                <a:solidFill>
                  <a:srgbClr val="4C6062"/>
                </a:solidFill>
                <a:latin typeface="微软雅黑" panose="020B0503020204020204" pitchFamily="34" charset="-122"/>
                <a:ea typeface="微软雅黑" panose="020B0503020204020204" pitchFamily="34" charset="-122"/>
              </a:rPr>
              <a:t>配置</a:t>
            </a:r>
            <a:r>
              <a:rPr lang="en-US" altLang="zh-CN" sz="1800" dirty="0">
                <a:solidFill>
                  <a:srgbClr val="4C6062"/>
                </a:solidFill>
                <a:latin typeface="微软雅黑" panose="020B0503020204020204" pitchFamily="34" charset="-122"/>
                <a:ea typeface="微软雅黑" panose="020B0503020204020204" pitchFamily="34" charset="-122"/>
              </a:rPr>
              <a:t>DNAT </a:t>
            </a:r>
            <a:r>
              <a:rPr lang="zh-CN" altLang="en-US" sz="1800" dirty="0">
                <a:solidFill>
                  <a:srgbClr val="4C6062"/>
                </a:solidFill>
                <a:latin typeface="微软雅黑" panose="020B0503020204020204" pitchFamily="34" charset="-122"/>
                <a:ea typeface="微软雅黑" panose="020B0503020204020204" pitchFamily="34" charset="-122"/>
              </a:rPr>
              <a:t>并测试</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1</a:t>
            </a:r>
            <a:r>
              <a:rPr lang="zh-CN" altLang="en-US" sz="1800" dirty="0">
                <a:solidFill>
                  <a:srgbClr val="4C6062"/>
                </a:solidFill>
                <a:latin typeface="微软雅黑" panose="020B0503020204020204" pitchFamily="34" charset="-122"/>
                <a:ea typeface="微软雅黑" panose="020B0503020204020204" pitchFamily="34" charset="-122"/>
              </a:rPr>
              <a:t>）在</a:t>
            </a:r>
            <a:r>
              <a:rPr lang="en-US" altLang="zh-CN" sz="1800" dirty="0">
                <a:solidFill>
                  <a:srgbClr val="4C6062"/>
                </a:solidFill>
                <a:latin typeface="微软雅黑" panose="020B0503020204020204" pitchFamily="34" charset="-122"/>
                <a:ea typeface="微软雅黑" panose="020B0503020204020204" pitchFamily="34" charset="-122"/>
              </a:rPr>
              <a:t>Server01 </a:t>
            </a:r>
            <a:r>
              <a:rPr lang="zh-CN" altLang="en-US" sz="1800" dirty="0">
                <a:solidFill>
                  <a:srgbClr val="4C6062"/>
                </a:solidFill>
                <a:latin typeface="微软雅黑" panose="020B0503020204020204" pitchFamily="34" charset="-122"/>
                <a:ea typeface="微软雅黑" panose="020B0503020204020204" pitchFamily="34" charset="-122"/>
              </a:rPr>
              <a:t>上配置内网</a:t>
            </a:r>
            <a:r>
              <a:rPr lang="en-US" altLang="zh-CN" sz="1800" dirty="0">
                <a:solidFill>
                  <a:srgbClr val="4C6062"/>
                </a:solidFill>
                <a:latin typeface="微软雅黑" panose="020B0503020204020204" pitchFamily="34" charset="-122"/>
                <a:ea typeface="微软雅黑" panose="020B0503020204020204" pitchFamily="34" charset="-122"/>
              </a:rPr>
              <a:t>Web </a:t>
            </a:r>
            <a:r>
              <a:rPr lang="zh-CN" altLang="en-US" sz="1800" dirty="0">
                <a:solidFill>
                  <a:srgbClr val="4C6062"/>
                </a:solidFill>
                <a:latin typeface="微软雅黑" panose="020B0503020204020204" pitchFamily="34" charset="-122"/>
                <a:ea typeface="微软雅黑" panose="020B0503020204020204" pitchFamily="34" charset="-122"/>
              </a:rPr>
              <a:t>服务器及防火墙。</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dnf</a:t>
            </a:r>
            <a:r>
              <a:rPr lang="en-US" altLang="zh-CN" sz="1800" dirty="0">
                <a:solidFill>
                  <a:srgbClr val="4C6062"/>
                </a:solidFill>
                <a:latin typeface="微软雅黑" panose="020B0503020204020204" pitchFamily="34" charset="-122"/>
                <a:ea typeface="微软雅黑" panose="020B0503020204020204" pitchFamily="34" charset="-122"/>
              </a:rPr>
              <a:t> clean all</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dnf</a:t>
            </a:r>
            <a:r>
              <a:rPr lang="en-US" altLang="zh-CN" sz="1800" dirty="0">
                <a:solidFill>
                  <a:srgbClr val="4C6062"/>
                </a:solidFill>
                <a:latin typeface="微软雅黑" panose="020B0503020204020204" pitchFamily="34" charset="-122"/>
                <a:ea typeface="微软雅黑" panose="020B0503020204020204" pitchFamily="34" charset="-122"/>
              </a:rPr>
              <a:t> install httpd -y</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restart httpd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netstat -an |grep :80            //</a:t>
            </a:r>
            <a:r>
              <a:rPr lang="zh-CN" altLang="en-US" sz="1800" dirty="0">
                <a:solidFill>
                  <a:srgbClr val="4C6062"/>
                </a:solidFill>
                <a:latin typeface="微软雅黑" panose="020B0503020204020204" pitchFamily="34" charset="-122"/>
                <a:ea typeface="微软雅黑" panose="020B0503020204020204" pitchFamily="34" charset="-122"/>
              </a:rPr>
              <a:t>查看</a:t>
            </a:r>
            <a:r>
              <a:rPr lang="en-US" altLang="zh-CN" sz="1800" dirty="0">
                <a:solidFill>
                  <a:srgbClr val="4C6062"/>
                </a:solidFill>
                <a:latin typeface="微软雅黑" panose="020B0503020204020204" pitchFamily="34" charset="-122"/>
                <a:ea typeface="微软雅黑" panose="020B0503020204020204" pitchFamily="34" charset="-122"/>
              </a:rPr>
              <a:t>80</a:t>
            </a:r>
            <a:r>
              <a:rPr lang="zh-CN" altLang="en-US" sz="1800" dirty="0">
                <a:solidFill>
                  <a:srgbClr val="4C6062"/>
                </a:solidFill>
                <a:latin typeface="微软雅黑" panose="020B0503020204020204" pitchFamily="34" charset="-122"/>
                <a:ea typeface="微软雅黑" panose="020B0503020204020204" pitchFamily="34" charset="-122"/>
              </a:rPr>
              <a:t>端口是否开放</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firefox</a:t>
            </a:r>
            <a:r>
              <a:rPr lang="en-US" altLang="zh-CN" sz="1800" dirty="0">
                <a:solidFill>
                  <a:srgbClr val="4C6062"/>
                </a:solidFill>
                <a:latin typeface="微软雅黑" panose="020B0503020204020204" pitchFamily="34" charset="-122"/>
                <a:ea typeface="微软雅黑" panose="020B0503020204020204" pitchFamily="34" charset="-122"/>
              </a:rPr>
              <a:t> 127.0.0.1</a:t>
            </a: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flipV="1">
            <a:off x="1076327" y="2667794"/>
            <a:ext cx="10028789" cy="2409074"/>
          </a:xfrm>
          <a:prstGeom prst="rect">
            <a:avLst/>
          </a:prstGeom>
        </p:spPr>
      </p:pic>
    </p:spTree>
  </p:cSld>
  <p:clrMapOvr>
    <a:masterClrMapping/>
  </p:clrMapOvr>
  <p:transition spd="slow">
    <p:push/>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NAT</a:t>
            </a:r>
            <a:r>
              <a:rPr lang="zh-CN" altLang="en-US" dirty="0"/>
              <a:t>（</a:t>
            </a:r>
            <a:r>
              <a:rPr lang="en-US" altLang="zh-CN" dirty="0"/>
              <a:t>SNAT</a:t>
            </a:r>
            <a:r>
              <a:rPr lang="zh-CN" altLang="en-US" dirty="0"/>
              <a:t>和</a:t>
            </a:r>
            <a:r>
              <a:rPr lang="en-US" altLang="zh-CN" dirty="0"/>
              <a:t>DNAT</a:t>
            </a:r>
            <a:r>
              <a:rPr lang="zh-CN" altLang="en-US" dirty="0"/>
              <a:t>）企业实战</a:t>
            </a:r>
            <a:endParaRPr lang="zh-CN" altLang="en-US" b="0" dirty="0"/>
          </a:p>
        </p:txBody>
      </p:sp>
      <p:sp>
        <p:nvSpPr>
          <p:cNvPr id="2" name="文本框 1"/>
          <p:cNvSpPr txBox="1"/>
          <p:nvPr/>
        </p:nvSpPr>
        <p:spPr>
          <a:xfrm>
            <a:off x="984792" y="1616911"/>
            <a:ext cx="10050315" cy="5291000"/>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3.</a:t>
            </a:r>
            <a:r>
              <a:rPr lang="zh-CN" altLang="en-US" sz="1800" dirty="0">
                <a:solidFill>
                  <a:srgbClr val="4C6062"/>
                </a:solidFill>
                <a:latin typeface="微软雅黑" panose="020B0503020204020204" pitchFamily="34" charset="-122"/>
                <a:ea typeface="微软雅黑" panose="020B0503020204020204" pitchFamily="34" charset="-122"/>
              </a:rPr>
              <a:t>配置</a:t>
            </a:r>
            <a:r>
              <a:rPr lang="en-US" altLang="zh-CN" sz="1800" dirty="0">
                <a:solidFill>
                  <a:srgbClr val="4C6062"/>
                </a:solidFill>
                <a:latin typeface="微软雅黑" panose="020B0503020204020204" pitchFamily="34" charset="-122"/>
                <a:ea typeface="微软雅黑" panose="020B0503020204020204" pitchFamily="34" charset="-122"/>
              </a:rPr>
              <a:t>DNAT </a:t>
            </a:r>
            <a:r>
              <a:rPr lang="zh-CN" altLang="en-US" sz="1800" dirty="0">
                <a:solidFill>
                  <a:srgbClr val="4C6062"/>
                </a:solidFill>
                <a:latin typeface="微软雅黑" panose="020B0503020204020204" pitchFamily="34" charset="-122"/>
                <a:ea typeface="微软雅黑" panose="020B0503020204020204" pitchFamily="34" charset="-122"/>
              </a:rPr>
              <a:t>并测试</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）在</a:t>
            </a:r>
            <a:r>
              <a:rPr lang="en-US" altLang="zh-CN" sz="1800" dirty="0">
                <a:solidFill>
                  <a:srgbClr val="4C6062"/>
                </a:solidFill>
                <a:latin typeface="微软雅黑" panose="020B0503020204020204" pitchFamily="34" charset="-122"/>
                <a:ea typeface="微软雅黑" panose="020B0503020204020204" pitchFamily="34" charset="-122"/>
              </a:rPr>
              <a:t>Server02 </a:t>
            </a:r>
            <a:r>
              <a:rPr lang="zh-CN" altLang="en-US" sz="1800" dirty="0">
                <a:solidFill>
                  <a:srgbClr val="4C6062"/>
                </a:solidFill>
                <a:latin typeface="微软雅黑" panose="020B0503020204020204" pitchFamily="34" charset="-122"/>
                <a:ea typeface="微软雅黑" panose="020B0503020204020204" pitchFamily="34" charset="-122"/>
              </a:rPr>
              <a:t>上配置</a:t>
            </a:r>
            <a:r>
              <a:rPr lang="en-US" altLang="zh-CN" sz="1800" dirty="0">
                <a:solidFill>
                  <a:srgbClr val="4C6062"/>
                </a:solidFill>
                <a:latin typeface="微软雅黑" panose="020B0503020204020204" pitchFamily="34" charset="-122"/>
                <a:ea typeface="微软雅黑" panose="020B0503020204020204" pitchFamily="34" charset="-122"/>
              </a:rPr>
              <a:t>DNAT</a:t>
            </a:r>
            <a:r>
              <a:rPr lang="zh-CN" altLang="en-US" sz="1800" dirty="0">
                <a:solidFill>
                  <a:srgbClr val="4C6062"/>
                </a:solidFill>
                <a:latin typeface="微软雅黑" panose="020B0503020204020204" pitchFamily="34" charset="-122"/>
                <a:ea typeface="微软雅黑" panose="020B0503020204020204" pitchFamily="34" charset="-122"/>
              </a:rPr>
              <a: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a:t>
            </a:r>
            <a:r>
              <a:rPr lang="zh-CN" altLang="en-US" sz="1400" dirty="0">
                <a:solidFill>
                  <a:srgbClr val="4C6062"/>
                </a:solidFill>
                <a:latin typeface="微软雅黑" panose="020B0503020204020204" pitchFamily="34" charset="-122"/>
                <a:ea typeface="微软雅黑" panose="020B0503020204020204" pitchFamily="34" charset="-122"/>
              </a:rPr>
              <a:t>外网区域的</a:t>
            </a:r>
            <a:r>
              <a:rPr lang="en-US" altLang="zh-CN" sz="1400" dirty="0">
                <a:solidFill>
                  <a:srgbClr val="4C6062"/>
                </a:solidFill>
                <a:latin typeface="微软雅黑" panose="020B0503020204020204" pitchFamily="34" charset="-122"/>
                <a:ea typeface="微软雅黑" panose="020B0503020204020204" pitchFamily="34" charset="-122"/>
              </a:rPr>
              <a:t>80</a:t>
            </a:r>
            <a:r>
              <a:rPr lang="zh-CN" altLang="en-US" sz="1400" dirty="0">
                <a:solidFill>
                  <a:srgbClr val="4C6062"/>
                </a:solidFill>
                <a:latin typeface="微软雅黑" panose="020B0503020204020204" pitchFamily="34" charset="-122"/>
                <a:ea typeface="微软雅黑" panose="020B0503020204020204" pitchFamily="34" charset="-122"/>
              </a:rPr>
              <a:t>端口的请求都转发到</a:t>
            </a:r>
            <a:r>
              <a:rPr lang="en-US" altLang="zh-CN" sz="1400" dirty="0">
                <a:solidFill>
                  <a:srgbClr val="4C6062"/>
                </a:solidFill>
                <a:latin typeface="微软雅黑" panose="020B0503020204020204" pitchFamily="34" charset="-122"/>
                <a:ea typeface="微软雅黑" panose="020B0503020204020204" pitchFamily="34" charset="-122"/>
              </a:rPr>
              <a:t>192.168.10.1</a:t>
            </a:r>
            <a:r>
              <a:rPr lang="zh-CN" altLang="en-US" sz="1400" dirty="0">
                <a:solidFill>
                  <a:srgbClr val="4C6062"/>
                </a:solidFill>
                <a:latin typeface="微软雅黑" panose="020B0503020204020204" pitchFamily="34" charset="-122"/>
                <a:ea typeface="微软雅黑" panose="020B0503020204020204" pitchFamily="34" charset="-122"/>
              </a:rPr>
              <a:t>。加</a:t>
            </a:r>
            <a:r>
              <a:rPr lang="en-US" altLang="zh-CN" sz="1400" dirty="0">
                <a:solidFill>
                  <a:srgbClr val="4C6062"/>
                </a:solidFill>
                <a:latin typeface="微软雅黑" panose="020B0503020204020204" pitchFamily="34" charset="-122"/>
                <a:ea typeface="微软雅黑" panose="020B0503020204020204" pitchFamily="34" charset="-122"/>
              </a:rPr>
              <a:t>--permanent</a:t>
            </a:r>
            <a:r>
              <a:rPr lang="zh-CN" altLang="en-US" sz="1400" dirty="0">
                <a:solidFill>
                  <a:srgbClr val="4C6062"/>
                </a:solidFill>
                <a:latin typeface="微软雅黑" panose="020B0503020204020204" pitchFamily="34" charset="-122"/>
                <a:ea typeface="微软雅黑" panose="020B0503020204020204" pitchFamily="34" charset="-122"/>
              </a:rPr>
              <a:t>需要重启防火墙才能生效</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[root@Server02 ~]# firewall-</a:t>
            </a:r>
            <a:r>
              <a:rPr lang="en-US" altLang="zh-CN" sz="1400" dirty="0" err="1">
                <a:solidFill>
                  <a:srgbClr val="4C6062"/>
                </a:solidFill>
                <a:latin typeface="微软雅黑" panose="020B0503020204020204" pitchFamily="34" charset="-122"/>
                <a:ea typeface="微软雅黑" panose="020B0503020204020204" pitchFamily="34" charset="-122"/>
              </a:rPr>
              <a:t>cmd</a:t>
            </a:r>
            <a:r>
              <a:rPr lang="en-US" altLang="zh-CN" sz="1400" dirty="0">
                <a:solidFill>
                  <a:srgbClr val="4C6062"/>
                </a:solidFill>
                <a:latin typeface="微软雅黑" panose="020B0503020204020204" pitchFamily="34" charset="-122"/>
                <a:ea typeface="微软雅黑" panose="020B0503020204020204" pitchFamily="34" charset="-122"/>
              </a:rPr>
              <a:t> --permanent --zone=external --add-forward-port=port= 80:proto=</a:t>
            </a:r>
            <a:r>
              <a:rPr lang="en-US" altLang="zh-CN" sz="1400" dirty="0" err="1">
                <a:solidFill>
                  <a:srgbClr val="4C6062"/>
                </a:solidFill>
                <a:latin typeface="微软雅黑" panose="020B0503020204020204" pitchFamily="34" charset="-122"/>
                <a:ea typeface="微软雅黑" panose="020B0503020204020204" pitchFamily="34" charset="-122"/>
              </a:rPr>
              <a:t>tcp:toaddr</a:t>
            </a:r>
            <a:r>
              <a:rPr lang="en-US" altLang="zh-CN" sz="1400" dirty="0">
                <a:solidFill>
                  <a:srgbClr val="4C6062"/>
                </a:solidFill>
                <a:latin typeface="微软雅黑" panose="020B0503020204020204" pitchFamily="34" charset="-122"/>
                <a:ea typeface="微软雅黑" panose="020B0503020204020204" pitchFamily="34" charset="-122"/>
              </a:rPr>
              <a:t>=192.168.10.1</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success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[root@Server02 ~]# firewall-</a:t>
            </a:r>
            <a:r>
              <a:rPr lang="en-US" altLang="zh-CN" sz="1400" dirty="0" err="1">
                <a:solidFill>
                  <a:srgbClr val="4C6062"/>
                </a:solidFill>
                <a:latin typeface="微软雅黑" panose="020B0503020204020204" pitchFamily="34" charset="-122"/>
                <a:ea typeface="微软雅黑" panose="020B0503020204020204" pitchFamily="34" charset="-122"/>
              </a:rPr>
              <a:t>cmd</a:t>
            </a:r>
            <a:r>
              <a:rPr lang="en-US" altLang="zh-CN" sz="1400" dirty="0">
                <a:solidFill>
                  <a:srgbClr val="4C6062"/>
                </a:solidFill>
                <a:latin typeface="微软雅黑" panose="020B0503020204020204" pitchFamily="34" charset="-122"/>
                <a:ea typeface="微软雅黑" panose="020B0503020204020204" pitchFamily="34" charset="-122"/>
              </a:rPr>
              <a:t> --reload </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a:t>
            </a:r>
            <a:r>
              <a:rPr lang="zh-CN" altLang="en-US" sz="1400" dirty="0">
                <a:solidFill>
                  <a:srgbClr val="4C6062"/>
                </a:solidFill>
                <a:latin typeface="微软雅黑" panose="020B0503020204020204" pitchFamily="34" charset="-122"/>
                <a:ea typeface="微软雅黑" panose="020B0503020204020204" pitchFamily="34" charset="-122"/>
              </a:rPr>
              <a:t>查询端口映射结果</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[root@Server02 ~]# firewall-</a:t>
            </a:r>
            <a:r>
              <a:rPr lang="en-US" altLang="zh-CN" sz="1400" dirty="0" err="1">
                <a:solidFill>
                  <a:srgbClr val="4C6062"/>
                </a:solidFill>
                <a:latin typeface="微软雅黑" panose="020B0503020204020204" pitchFamily="34" charset="-122"/>
                <a:ea typeface="微软雅黑" panose="020B0503020204020204" pitchFamily="34" charset="-122"/>
              </a:rPr>
              <a:t>cmd</a:t>
            </a:r>
            <a:r>
              <a:rPr lang="en-US" altLang="zh-CN" sz="1400" dirty="0">
                <a:solidFill>
                  <a:srgbClr val="4C6062"/>
                </a:solidFill>
                <a:latin typeface="微软雅黑" panose="020B0503020204020204" pitchFamily="34" charset="-122"/>
                <a:ea typeface="微软雅黑" panose="020B0503020204020204" pitchFamily="34" charset="-122"/>
              </a:rPr>
              <a:t> --zone=external --query-forward-port=port=80:proto= </a:t>
            </a:r>
            <a:r>
              <a:rPr lang="en-US" altLang="zh-CN" sz="1400" dirty="0" err="1">
                <a:solidFill>
                  <a:srgbClr val="4C6062"/>
                </a:solidFill>
                <a:latin typeface="微软雅黑" panose="020B0503020204020204" pitchFamily="34" charset="-122"/>
                <a:ea typeface="微软雅黑" panose="020B0503020204020204" pitchFamily="34" charset="-122"/>
              </a:rPr>
              <a:t>tcp:toaddr</a:t>
            </a:r>
            <a:r>
              <a:rPr lang="en-US" altLang="zh-CN" sz="1400" dirty="0">
                <a:solidFill>
                  <a:srgbClr val="4C6062"/>
                </a:solidFill>
                <a:latin typeface="微软雅黑" panose="020B0503020204020204" pitchFamily="34" charset="-122"/>
                <a:ea typeface="微软雅黑" panose="020B0503020204020204" pitchFamily="34" charset="-122"/>
              </a:rPr>
              <a:t>=192.168.10.1</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yes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[root@Server02 ~]# firewall-</a:t>
            </a:r>
            <a:r>
              <a:rPr lang="en-US" altLang="zh-CN" sz="1400" dirty="0" err="1">
                <a:solidFill>
                  <a:srgbClr val="4C6062"/>
                </a:solidFill>
                <a:latin typeface="微软雅黑" panose="020B0503020204020204" pitchFamily="34" charset="-122"/>
                <a:ea typeface="微软雅黑" panose="020B0503020204020204" pitchFamily="34" charset="-122"/>
              </a:rPr>
              <a:t>cmd</a:t>
            </a:r>
            <a:r>
              <a:rPr lang="en-US" altLang="zh-CN" sz="1400" dirty="0">
                <a:solidFill>
                  <a:srgbClr val="4C6062"/>
                </a:solidFill>
                <a:latin typeface="微软雅黑" panose="020B0503020204020204" pitchFamily="34" charset="-122"/>
                <a:ea typeface="微软雅黑" panose="020B0503020204020204" pitchFamily="34" charset="-122"/>
              </a:rPr>
              <a:t> --zone=external --list-all	#</a:t>
            </a:r>
            <a:r>
              <a:rPr lang="zh-CN" altLang="en-US" sz="1400" dirty="0">
                <a:solidFill>
                  <a:srgbClr val="4C6062"/>
                </a:solidFill>
                <a:latin typeface="微软雅黑" panose="020B0503020204020204" pitchFamily="34" charset="-122"/>
                <a:ea typeface="微软雅黑" panose="020B0503020204020204" pitchFamily="34" charset="-122"/>
              </a:rPr>
              <a:t>查询端口映射结果</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flipV="1">
            <a:off x="1076327" y="3048794"/>
            <a:ext cx="10028789" cy="3352789"/>
          </a:xfrm>
          <a:prstGeom prst="rect">
            <a:avLst/>
          </a:prstGeom>
        </p:spPr>
      </p:pic>
    </p:spTree>
  </p:cSld>
  <p:clrMapOvr>
    <a:masterClrMapping/>
  </p:clrMapOvr>
  <p:transition spd="slow">
    <p:push/>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flipV="1">
            <a:off x="1076327" y="2591591"/>
            <a:ext cx="10028789" cy="3022697"/>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NAT</a:t>
            </a:r>
            <a:r>
              <a:rPr lang="zh-CN" altLang="en-US" dirty="0"/>
              <a:t>（</a:t>
            </a:r>
            <a:r>
              <a:rPr lang="en-US" altLang="zh-CN" dirty="0"/>
              <a:t>SNAT</a:t>
            </a:r>
            <a:r>
              <a:rPr lang="zh-CN" altLang="en-US" dirty="0"/>
              <a:t>和</a:t>
            </a:r>
            <a:r>
              <a:rPr lang="en-US" altLang="zh-CN" dirty="0"/>
              <a:t>DNAT</a:t>
            </a:r>
            <a:r>
              <a:rPr lang="zh-CN" altLang="en-US" dirty="0"/>
              <a:t>）企业实战</a:t>
            </a:r>
            <a:endParaRPr lang="zh-CN" altLang="en-US" b="0" dirty="0"/>
          </a:p>
        </p:txBody>
      </p:sp>
      <p:sp>
        <p:nvSpPr>
          <p:cNvPr id="2" name="文本框 1"/>
          <p:cNvSpPr txBox="1"/>
          <p:nvPr/>
        </p:nvSpPr>
        <p:spPr>
          <a:xfrm>
            <a:off x="984792" y="1616911"/>
            <a:ext cx="10050315" cy="382906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3.</a:t>
            </a:r>
            <a:r>
              <a:rPr lang="zh-CN" altLang="en-US" sz="1800" dirty="0">
                <a:solidFill>
                  <a:srgbClr val="4C6062"/>
                </a:solidFill>
                <a:latin typeface="微软雅黑" panose="020B0503020204020204" pitchFamily="34" charset="-122"/>
                <a:ea typeface="微软雅黑" panose="020B0503020204020204" pitchFamily="34" charset="-122"/>
              </a:rPr>
              <a:t>配置</a:t>
            </a:r>
            <a:r>
              <a:rPr lang="en-US" altLang="zh-CN" sz="1800" dirty="0">
                <a:solidFill>
                  <a:srgbClr val="4C6062"/>
                </a:solidFill>
                <a:latin typeface="微软雅黑" panose="020B0503020204020204" pitchFamily="34" charset="-122"/>
                <a:ea typeface="微软雅黑" panose="020B0503020204020204" pitchFamily="34" charset="-122"/>
              </a:rPr>
              <a:t>DNAT </a:t>
            </a:r>
            <a:r>
              <a:rPr lang="zh-CN" altLang="en-US" sz="1800" dirty="0">
                <a:solidFill>
                  <a:srgbClr val="4C6062"/>
                </a:solidFill>
                <a:latin typeface="微软雅黑" panose="020B0503020204020204" pitchFamily="34" charset="-122"/>
                <a:ea typeface="微软雅黑" panose="020B0503020204020204" pitchFamily="34" charset="-122"/>
              </a:rPr>
              <a:t>并测试</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3</a:t>
            </a:r>
            <a:r>
              <a:rPr lang="zh-CN" altLang="en-US" sz="1800" dirty="0">
                <a:solidFill>
                  <a:srgbClr val="4C6062"/>
                </a:solidFill>
                <a:latin typeface="微软雅黑" panose="020B0503020204020204" pitchFamily="34" charset="-122"/>
                <a:ea typeface="微软雅黑" panose="020B0503020204020204" pitchFamily="34" charset="-122"/>
              </a:rPr>
              <a:t>）在外网</a:t>
            </a:r>
            <a:r>
              <a:rPr lang="en-US" altLang="zh-CN" sz="1800" dirty="0">
                <a:solidFill>
                  <a:srgbClr val="4C6062"/>
                </a:solidFill>
                <a:latin typeface="微软雅黑" panose="020B0503020204020204" pitchFamily="34" charset="-122"/>
                <a:ea typeface="微软雅黑" panose="020B0503020204020204" pitchFamily="34" charset="-122"/>
              </a:rPr>
              <a:t>Client1 </a:t>
            </a:r>
            <a:r>
              <a:rPr lang="zh-CN" altLang="en-US" sz="1800" dirty="0">
                <a:solidFill>
                  <a:srgbClr val="4C6062"/>
                </a:solidFill>
                <a:latin typeface="微软雅黑" panose="020B0503020204020204" pitchFamily="34" charset="-122"/>
                <a:ea typeface="微软雅黑" panose="020B0503020204020204" pitchFamily="34" charset="-122"/>
              </a:rPr>
              <a:t>上测试。</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在外网上访问的是</a:t>
            </a:r>
            <a:r>
              <a:rPr lang="en-US" altLang="zh-CN" sz="1800" dirty="0">
                <a:solidFill>
                  <a:srgbClr val="4C6062"/>
                </a:solidFill>
                <a:latin typeface="微软雅黑" panose="020B0503020204020204" pitchFamily="34" charset="-122"/>
                <a:ea typeface="微软雅黑" panose="020B0503020204020204" pitchFamily="34" charset="-122"/>
              </a:rPr>
              <a:t>202.112.113.112</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NAT</a:t>
            </a:r>
            <a:r>
              <a:rPr lang="zh-CN" altLang="en-US" sz="1800" dirty="0">
                <a:solidFill>
                  <a:srgbClr val="4C6062"/>
                </a:solidFill>
                <a:latin typeface="微软雅黑" panose="020B0503020204020204" pitchFamily="34" charset="-122"/>
                <a:ea typeface="微软雅黑" panose="020B0503020204020204" pitchFamily="34" charset="-122"/>
              </a:rPr>
              <a:t>服务器</a:t>
            </a:r>
            <a:r>
              <a:rPr lang="en-US" altLang="zh-CN" sz="1800" dirty="0">
                <a:solidFill>
                  <a:srgbClr val="4C6062"/>
                </a:solidFill>
                <a:latin typeface="微软雅黑" panose="020B0503020204020204" pitchFamily="34" charset="-122"/>
                <a:ea typeface="微软雅黑" panose="020B0503020204020204" pitchFamily="34" charset="-122"/>
              </a:rPr>
              <a:t>Server02</a:t>
            </a:r>
            <a:r>
              <a:rPr lang="zh-CN" altLang="en-US" sz="1800" dirty="0">
                <a:solidFill>
                  <a:srgbClr val="4C6062"/>
                </a:solidFill>
                <a:latin typeface="微软雅黑" panose="020B0503020204020204" pitchFamily="34" charset="-122"/>
                <a:ea typeface="微软雅黑" panose="020B0503020204020204" pitchFamily="34" charset="-122"/>
              </a:rPr>
              <a:t>会将该</a:t>
            </a:r>
            <a:r>
              <a:rPr lang="en-US" altLang="zh-CN" sz="1800" dirty="0">
                <a:solidFill>
                  <a:srgbClr val="4C6062"/>
                </a:solidFill>
                <a:latin typeface="微软雅黑" panose="020B0503020204020204" pitchFamily="34" charset="-122"/>
                <a:ea typeface="微软雅黑" panose="020B0503020204020204" pitchFamily="34" charset="-122"/>
              </a:rPr>
              <a:t>IP</a:t>
            </a:r>
            <a:r>
              <a:rPr lang="zh-CN" altLang="en-US" sz="1800" dirty="0">
                <a:solidFill>
                  <a:srgbClr val="4C6062"/>
                </a:solidFill>
                <a:latin typeface="微软雅黑" panose="020B0503020204020204" pitchFamily="34" charset="-122"/>
                <a:ea typeface="微软雅黑" panose="020B0503020204020204" pitchFamily="34" charset="-122"/>
              </a:rPr>
              <a:t>地址的</a:t>
            </a:r>
            <a:r>
              <a:rPr lang="en-US" altLang="zh-CN" sz="1800" dirty="0">
                <a:solidFill>
                  <a:srgbClr val="4C6062"/>
                </a:solidFill>
                <a:latin typeface="微软雅黑" panose="020B0503020204020204" pitchFamily="34" charset="-122"/>
                <a:ea typeface="微软雅黑" panose="020B0503020204020204" pitchFamily="34" charset="-122"/>
              </a:rPr>
              <a:t>80</a:t>
            </a:r>
            <a:r>
              <a:rPr lang="zh-CN" altLang="en-US" sz="1800" dirty="0">
                <a:solidFill>
                  <a:srgbClr val="4C6062"/>
                </a:solidFill>
                <a:latin typeface="微软雅黑" panose="020B0503020204020204" pitchFamily="34" charset="-122"/>
                <a:ea typeface="微软雅黑" panose="020B0503020204020204" pitchFamily="34" charset="-122"/>
              </a:rPr>
              <a:t>端口的请求转发到内网</a:t>
            </a:r>
            <a:r>
              <a:rPr lang="en-US" altLang="zh-CN" sz="1800" dirty="0">
                <a:solidFill>
                  <a:srgbClr val="4C6062"/>
                </a:solidFill>
                <a:latin typeface="微软雅黑" panose="020B0503020204020204" pitchFamily="34" charset="-122"/>
                <a:ea typeface="微软雅黑" panose="020B0503020204020204" pitchFamily="34" charset="-122"/>
              </a:rPr>
              <a:t>Server01</a:t>
            </a:r>
            <a:r>
              <a:rPr lang="zh-CN" altLang="en-US" sz="1800" dirty="0">
                <a:solidFill>
                  <a:srgbClr val="4C6062"/>
                </a:solidFill>
                <a:latin typeface="微软雅黑" panose="020B0503020204020204" pitchFamily="34" charset="-122"/>
                <a:ea typeface="微软雅黑" panose="020B0503020204020204" pitchFamily="34" charset="-122"/>
              </a:rPr>
              <a:t>的</a:t>
            </a:r>
            <a:r>
              <a:rPr lang="en-US" altLang="zh-CN" sz="1800" dirty="0">
                <a:solidFill>
                  <a:srgbClr val="4C6062"/>
                </a:solidFill>
                <a:latin typeface="微软雅黑" panose="020B0503020204020204" pitchFamily="34" charset="-122"/>
                <a:ea typeface="微软雅黑" panose="020B0503020204020204" pitchFamily="34" charset="-122"/>
              </a:rPr>
              <a:t>80</a:t>
            </a:r>
            <a:r>
              <a:rPr lang="zh-CN" altLang="en-US" sz="1800" dirty="0">
                <a:solidFill>
                  <a:srgbClr val="4C6062"/>
                </a:solidFill>
                <a:latin typeface="微软雅黑" panose="020B0503020204020204" pitchFamily="34" charset="-122"/>
                <a:ea typeface="微软雅黑" panose="020B0503020204020204" pitchFamily="34" charset="-122"/>
              </a:rPr>
              <a:t>端口。</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[root@client2 ~]# ping 192.168.10.1</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connect: </a:t>
            </a:r>
            <a:r>
              <a:rPr lang="zh-CN" altLang="en-US" sz="1800" dirty="0">
                <a:solidFill>
                  <a:srgbClr val="4C6062"/>
                </a:solidFill>
                <a:latin typeface="微软雅黑" panose="020B0503020204020204" pitchFamily="34" charset="-122"/>
                <a:ea typeface="微软雅黑" panose="020B0503020204020204" pitchFamily="34" charset="-122"/>
              </a:rPr>
              <a:t>网络不可达</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[root@client2 ~]# </a:t>
            </a:r>
            <a:r>
              <a:rPr lang="en-US" altLang="zh-CN" sz="1800" dirty="0" err="1">
                <a:solidFill>
                  <a:srgbClr val="4C6062"/>
                </a:solidFill>
                <a:latin typeface="微软雅黑" panose="020B0503020204020204" pitchFamily="34" charset="-122"/>
                <a:ea typeface="微软雅黑" panose="020B0503020204020204" pitchFamily="34" charset="-122"/>
              </a:rPr>
              <a:t>firefox</a:t>
            </a:r>
            <a:r>
              <a:rPr lang="en-US" altLang="zh-CN" sz="1800" dirty="0">
                <a:solidFill>
                  <a:srgbClr val="4C6062"/>
                </a:solidFill>
                <a:latin typeface="微软雅黑" panose="020B0503020204020204" pitchFamily="34" charset="-122"/>
                <a:ea typeface="微软雅黑" panose="020B0503020204020204" pitchFamily="34" charset="-122"/>
              </a:rPr>
              <a:t> 202.112.113.112</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11266"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l="545" t="774"/>
          <a:stretch>
            <a:fillRect/>
          </a:stretch>
        </p:blipFill>
        <p:spPr bwMode="auto">
          <a:xfrm>
            <a:off x="6784975" y="3156035"/>
            <a:ext cx="37846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flipV="1">
            <a:off x="1076327" y="2134393"/>
            <a:ext cx="10028789" cy="3479893"/>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NAT</a:t>
            </a:r>
            <a:r>
              <a:rPr lang="zh-CN" altLang="en-US" dirty="0"/>
              <a:t>（</a:t>
            </a:r>
            <a:r>
              <a:rPr lang="en-US" altLang="zh-CN" dirty="0"/>
              <a:t>SNAT</a:t>
            </a:r>
            <a:r>
              <a:rPr lang="zh-CN" altLang="en-US" dirty="0"/>
              <a:t>和</a:t>
            </a:r>
            <a:r>
              <a:rPr lang="en-US" altLang="zh-CN" dirty="0"/>
              <a:t>DNAT</a:t>
            </a:r>
            <a:r>
              <a:rPr lang="zh-CN" altLang="en-US" dirty="0"/>
              <a:t>）企业实战</a:t>
            </a:r>
            <a:endParaRPr lang="zh-CN" altLang="en-US" b="0" dirty="0"/>
          </a:p>
        </p:txBody>
      </p:sp>
      <p:sp>
        <p:nvSpPr>
          <p:cNvPr id="2" name="文本框 1"/>
          <p:cNvSpPr txBox="1"/>
          <p:nvPr/>
        </p:nvSpPr>
        <p:spPr>
          <a:xfrm>
            <a:off x="984792" y="1616911"/>
            <a:ext cx="10050315" cy="416761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4</a:t>
            </a:r>
            <a:r>
              <a:rPr lang="zh-CN" altLang="en-US" sz="1800" dirty="0">
                <a:solidFill>
                  <a:srgbClr val="4C6062"/>
                </a:solidFill>
                <a:latin typeface="微软雅黑" panose="020B0503020204020204" pitchFamily="34" charset="-122"/>
                <a:ea typeface="微软雅黑" panose="020B0503020204020204" pitchFamily="34" charset="-122"/>
              </a:rPr>
              <a:t>．实训结束后删除</a:t>
            </a:r>
            <a:r>
              <a:rPr lang="en-US" altLang="zh-CN" sz="1800" dirty="0">
                <a:solidFill>
                  <a:srgbClr val="4C6062"/>
                </a:solidFill>
                <a:latin typeface="微软雅黑" panose="020B0503020204020204" pitchFamily="34" charset="-122"/>
                <a:ea typeface="微软雅黑" panose="020B0503020204020204" pitchFamily="34" charset="-122"/>
              </a:rPr>
              <a:t>Server02 </a:t>
            </a:r>
            <a:r>
              <a:rPr lang="zh-CN" altLang="en-US" sz="1800" dirty="0">
                <a:solidFill>
                  <a:srgbClr val="4C6062"/>
                </a:solidFill>
                <a:latin typeface="微软雅黑" panose="020B0503020204020204" pitchFamily="34" charset="-122"/>
                <a:ea typeface="微软雅黑" panose="020B0503020204020204" pitchFamily="34" charset="-122"/>
              </a:rPr>
              <a:t>上的</a:t>
            </a:r>
            <a:r>
              <a:rPr lang="en-US" altLang="zh-CN" sz="1800" dirty="0">
                <a:solidFill>
                  <a:srgbClr val="4C6062"/>
                </a:solidFill>
                <a:latin typeface="微软雅黑" panose="020B0503020204020204" pitchFamily="34" charset="-122"/>
                <a:ea typeface="微软雅黑" panose="020B0503020204020204" pitchFamily="34" charset="-122"/>
              </a:rPr>
              <a:t>SNAT </a:t>
            </a:r>
            <a:r>
              <a:rPr lang="zh-CN" altLang="en-US" sz="1800" dirty="0">
                <a:solidFill>
                  <a:srgbClr val="4C6062"/>
                </a:solidFill>
                <a:latin typeface="微软雅黑" panose="020B0503020204020204" pitchFamily="34" charset="-122"/>
                <a:ea typeface="微软雅黑" panose="020B0503020204020204" pitchFamily="34" charset="-122"/>
              </a:rPr>
              <a:t>和</a:t>
            </a:r>
            <a:r>
              <a:rPr lang="en-US" altLang="zh-CN" sz="1800" dirty="0">
                <a:solidFill>
                  <a:srgbClr val="4C6062"/>
                </a:solidFill>
                <a:latin typeface="微软雅黑" panose="020B0503020204020204" pitchFamily="34" charset="-122"/>
                <a:ea typeface="微软雅黑" panose="020B0503020204020204" pitchFamily="34" charset="-122"/>
              </a:rPr>
              <a:t>DNAT </a:t>
            </a:r>
            <a:r>
              <a:rPr lang="zh-CN" altLang="en-US" sz="1800" dirty="0">
                <a:solidFill>
                  <a:srgbClr val="4C6062"/>
                </a:solidFill>
                <a:latin typeface="微软雅黑" panose="020B0503020204020204" pitchFamily="34" charset="-122"/>
                <a:ea typeface="微软雅黑" panose="020B0503020204020204" pitchFamily="34" charset="-122"/>
              </a:rPr>
              <a:t>信息</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[root@Server02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--permanent --zone=external --remove-forward-port= port=80:proto=</a:t>
            </a:r>
            <a:r>
              <a:rPr lang="en-US" altLang="zh-CN" sz="1800" dirty="0" err="1">
                <a:solidFill>
                  <a:srgbClr val="4C6062"/>
                </a:solidFill>
                <a:latin typeface="微软雅黑" panose="020B0503020204020204" pitchFamily="34" charset="-122"/>
                <a:ea typeface="微软雅黑" panose="020B0503020204020204" pitchFamily="34" charset="-122"/>
              </a:rPr>
              <a:t>tcp:toaddr</a:t>
            </a:r>
            <a:r>
              <a:rPr lang="en-US" altLang="zh-CN" sz="1800" dirty="0">
                <a:solidFill>
                  <a:srgbClr val="4C6062"/>
                </a:solidFill>
                <a:latin typeface="微软雅黑" panose="020B0503020204020204" pitchFamily="34" charset="-122"/>
                <a:ea typeface="微软雅黑" panose="020B0503020204020204" pitchFamily="34" charset="-122"/>
              </a:rPr>
              <a:t>=192.168.10.1</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[root@Server02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--permanent --zone=public --change-interface=ens32</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[root@Server02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--permanent --zone=public --change-interface=ens34</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[root@Server02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--reload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8"/>
            <a:ext cx="6668377" cy="3986053"/>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内容</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3139321"/>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华罗庚教授</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我国计算技术的奠基人和最主要的开拓者之一。华罗庚教授在数学上的造诣和成就深受世界科学家的赞赏。在美国任访问研究员时，华罗庚教授的心里就已经开始勾画我国电子计算机事业的蓝图了！</a:t>
            </a:r>
            <a:endPar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a:p>
            <a:pPr marL="0" marR="0" lvl="0" indent="0" algn="l" defTabSz="1219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华罗庚教授于</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1950</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年回国，</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1952</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年在全国高等学校院系调整时，他从清华大学电机系物色了闵乃大、夏培肃和王传英三位科研人员，在他任所长的中国科学院应用数学研究所内建立了中国第一个电子计算机科研小组。   </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1956</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年筹建中国科学院计算技术研究所时，华罗庚教授担任筹备委员会主任。</a:t>
            </a:r>
            <a:endPar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a:p>
            <a:pPr marL="0" marR="0" lvl="0" indent="0" algn="l" defTabSz="1219200" rtl="0" eaLnBrk="1" fontAlgn="auto" latinLnBrk="0" hangingPunct="1">
              <a:lnSpc>
                <a:spcPct val="100000"/>
              </a:lnSpc>
              <a:spcBef>
                <a:spcPts val="0"/>
              </a:spcBef>
              <a:spcAft>
                <a:spcPts val="0"/>
              </a:spcAft>
              <a:buClrTx/>
              <a:buSzTx/>
              <a:buFontTx/>
              <a:buNone/>
              <a:defRPr/>
            </a:pPr>
            <a:r>
              <a:rPr lang="en-US" altLang="zh-CN" sz="1800" dirty="0">
                <a:solidFill>
                  <a:prstClr val="black"/>
                </a:solidFill>
                <a:latin typeface="仿宋" panose="02010609060101010101" pitchFamily="49" charset="-122"/>
                <a:ea typeface="仿宋" panose="02010609060101010101" pitchFamily="49" charset="-122"/>
              </a:rPr>
              <a:t>    </a:t>
            </a:r>
            <a:endParaRPr lang="zh-CN" altLang="en-US" sz="1800" dirty="0">
              <a:solidFill>
                <a:prstClr val="black"/>
              </a:solidFill>
              <a:latin typeface="仿宋" panose="02010609060101010101" pitchFamily="49" charset="-122"/>
              <a:ea typeface="仿宋"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108639" y="4234151"/>
            <a:ext cx="1371536"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项目实施</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99624"/>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视频学习</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配置与管理</a:t>
            </a:r>
            <a:r>
              <a:rPr lang="en-US" altLang="zh-CN" dirty="0" err="1"/>
              <a:t>firewalld</a:t>
            </a:r>
            <a:r>
              <a:rPr lang="zh-CN" altLang="en-US" dirty="0"/>
              <a:t>防火墙</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75175" y="2286794"/>
            <a:ext cx="29718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7575" y="1595742"/>
            <a:ext cx="10496725" cy="1705403"/>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假如某企业需要接入</a:t>
            </a:r>
            <a:r>
              <a:rPr lang="en-US" altLang="zh-CN" sz="1800" dirty="0">
                <a:solidFill>
                  <a:srgbClr val="4C6062"/>
                </a:solidFill>
                <a:latin typeface="微软雅黑" panose="020B0503020204020204" pitchFamily="34" charset="-122"/>
                <a:ea typeface="微软雅黑" panose="020B0503020204020204" pitchFamily="34" charset="-122"/>
              </a:rPr>
              <a:t>Internet</a:t>
            </a:r>
            <a:r>
              <a:rPr lang="zh-CN" altLang="en-US" sz="1800" dirty="0">
                <a:solidFill>
                  <a:srgbClr val="4C6062"/>
                </a:solidFill>
                <a:latin typeface="微软雅黑" panose="020B0503020204020204" pitchFamily="34" charset="-122"/>
                <a:ea typeface="微软雅黑" panose="020B0503020204020204" pitchFamily="34" charset="-122"/>
              </a:rPr>
              <a:t>，由</a:t>
            </a:r>
            <a:r>
              <a:rPr lang="en-US" altLang="zh-CN" sz="1800" dirty="0">
                <a:solidFill>
                  <a:srgbClr val="4C6062"/>
                </a:solidFill>
                <a:latin typeface="微软雅黑" panose="020B0503020204020204" pitchFamily="34" charset="-122"/>
                <a:ea typeface="微软雅黑" panose="020B0503020204020204" pitchFamily="34" charset="-122"/>
              </a:rPr>
              <a:t>ISP</a:t>
            </a:r>
            <a:r>
              <a:rPr lang="zh-CN" altLang="en-US" sz="1800" dirty="0">
                <a:solidFill>
                  <a:srgbClr val="4C6062"/>
                </a:solidFill>
                <a:latin typeface="微软雅黑" panose="020B0503020204020204" pitchFamily="34" charset="-122"/>
                <a:ea typeface="微软雅黑" panose="020B0503020204020204" pitchFamily="34" charset="-122"/>
              </a:rPr>
              <a:t>分配</a:t>
            </a:r>
            <a:r>
              <a:rPr lang="en-US" altLang="zh-CN" sz="1800" dirty="0">
                <a:solidFill>
                  <a:srgbClr val="4C6062"/>
                </a:solidFill>
                <a:latin typeface="微软雅黑" panose="020B0503020204020204" pitchFamily="34" charset="-122"/>
                <a:ea typeface="微软雅黑" panose="020B0503020204020204" pitchFamily="34" charset="-122"/>
              </a:rPr>
              <a:t>IP</a:t>
            </a:r>
            <a:r>
              <a:rPr lang="zh-CN" altLang="en-US" sz="1800" dirty="0">
                <a:solidFill>
                  <a:srgbClr val="4C6062"/>
                </a:solidFill>
                <a:latin typeface="微软雅黑" panose="020B0503020204020204" pitchFamily="34" charset="-122"/>
                <a:ea typeface="微软雅黑" panose="020B0503020204020204" pitchFamily="34" charset="-122"/>
              </a:rPr>
              <a:t>地址</a:t>
            </a:r>
            <a:r>
              <a:rPr lang="en-US" altLang="zh-CN" sz="1800" dirty="0">
                <a:solidFill>
                  <a:srgbClr val="4C6062"/>
                </a:solidFill>
                <a:latin typeface="微软雅黑" panose="020B0503020204020204" pitchFamily="34" charset="-122"/>
                <a:ea typeface="微软雅黑" panose="020B0503020204020204" pitchFamily="34" charset="-122"/>
              </a:rPr>
              <a:t>202.112.113.112</a:t>
            </a:r>
            <a:r>
              <a:rPr lang="zh-CN" altLang="en-US" sz="1800" dirty="0">
                <a:solidFill>
                  <a:srgbClr val="4C6062"/>
                </a:solidFill>
                <a:latin typeface="微软雅黑" panose="020B0503020204020204" pitchFamily="34" charset="-122"/>
                <a:ea typeface="微软雅黑" panose="020B0503020204020204" pitchFamily="34" charset="-122"/>
              </a:rPr>
              <a:t>。采用</a:t>
            </a:r>
            <a:r>
              <a:rPr lang="en-US" altLang="zh-CN" sz="1800" dirty="0">
                <a:solidFill>
                  <a:srgbClr val="4C6062"/>
                </a:solidFill>
                <a:latin typeface="微软雅黑" panose="020B0503020204020204" pitchFamily="34" charset="-122"/>
                <a:ea typeface="微软雅黑" panose="020B0503020204020204" pitchFamily="34" charset="-122"/>
              </a:rPr>
              <a:t>firewall</a:t>
            </a:r>
            <a:r>
              <a:rPr lang="zh-CN" altLang="en-US" sz="1800" dirty="0">
                <a:solidFill>
                  <a:srgbClr val="4C6062"/>
                </a:solidFill>
                <a:latin typeface="微软雅黑" panose="020B0503020204020204" pitchFamily="34" charset="-122"/>
                <a:ea typeface="微软雅黑" panose="020B0503020204020204" pitchFamily="34" charset="-122"/>
              </a:rPr>
              <a:t>作为</a:t>
            </a:r>
            <a:r>
              <a:rPr lang="en-US" altLang="zh-CN" sz="1800" dirty="0">
                <a:solidFill>
                  <a:srgbClr val="4C6062"/>
                </a:solidFill>
                <a:latin typeface="微软雅黑" panose="020B0503020204020204" pitchFamily="34" charset="-122"/>
                <a:ea typeface="微软雅黑" panose="020B0503020204020204" pitchFamily="34" charset="-122"/>
              </a:rPr>
              <a:t>NAT</a:t>
            </a:r>
            <a:r>
              <a:rPr lang="zh-CN" altLang="en-US" sz="1800" dirty="0">
                <a:solidFill>
                  <a:srgbClr val="4C6062"/>
                </a:solidFill>
                <a:latin typeface="微软雅黑" panose="020B0503020204020204" pitchFamily="34" charset="-122"/>
                <a:ea typeface="微软雅黑" panose="020B0503020204020204" pitchFamily="34" charset="-122"/>
              </a:rPr>
              <a:t>服务器接入网络，内部采用</a:t>
            </a:r>
            <a:r>
              <a:rPr lang="en-US" altLang="zh-CN" sz="1800" dirty="0">
                <a:solidFill>
                  <a:srgbClr val="4C6062"/>
                </a:solidFill>
                <a:latin typeface="微软雅黑" panose="020B0503020204020204" pitchFamily="34" charset="-122"/>
                <a:ea typeface="微软雅黑" panose="020B0503020204020204" pitchFamily="34" charset="-122"/>
              </a:rPr>
              <a:t>192.168.1.0/24</a:t>
            </a:r>
            <a:r>
              <a:rPr lang="zh-CN" altLang="en-US" sz="1800" dirty="0">
                <a:solidFill>
                  <a:srgbClr val="4C6062"/>
                </a:solidFill>
                <a:latin typeface="微软雅黑" panose="020B0503020204020204" pitchFamily="34" charset="-122"/>
                <a:ea typeface="微软雅黑" panose="020B0503020204020204" pitchFamily="34" charset="-122"/>
              </a:rPr>
              <a:t>，外部采用</a:t>
            </a:r>
            <a:r>
              <a:rPr lang="en-US" altLang="zh-CN" sz="1800" dirty="0">
                <a:solidFill>
                  <a:srgbClr val="4C6062"/>
                </a:solidFill>
                <a:latin typeface="微软雅黑" panose="020B0503020204020204" pitchFamily="34" charset="-122"/>
                <a:ea typeface="微软雅黑" panose="020B0503020204020204" pitchFamily="34" charset="-122"/>
              </a:rPr>
              <a:t>202.112.113.112</a:t>
            </a:r>
            <a:r>
              <a:rPr lang="zh-CN" altLang="en-US" sz="1800" dirty="0">
                <a:solidFill>
                  <a:srgbClr val="4C6062"/>
                </a:solidFill>
                <a:latin typeface="微软雅黑" panose="020B0503020204020204" pitchFamily="34" charset="-122"/>
                <a:ea typeface="微软雅黑" panose="020B0503020204020204" pitchFamily="34" charset="-122"/>
              </a:rPr>
              <a:t>。为确保安全需要配置防火墙功能，要求内部仅能够访问</a:t>
            </a:r>
            <a:r>
              <a:rPr lang="en-US" altLang="zh-CN" sz="1800" dirty="0">
                <a:solidFill>
                  <a:srgbClr val="4C6062"/>
                </a:solidFill>
                <a:latin typeface="微软雅黑" panose="020B0503020204020204" pitchFamily="34" charset="-122"/>
                <a:ea typeface="微软雅黑" panose="020B0503020204020204" pitchFamily="34" charset="-122"/>
              </a:rPr>
              <a:t>Web</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DNS</a:t>
            </a:r>
            <a:r>
              <a:rPr lang="zh-CN" altLang="en-US" sz="1800" dirty="0">
                <a:solidFill>
                  <a:srgbClr val="4C6062"/>
                </a:solidFill>
                <a:latin typeface="微软雅黑" panose="020B0503020204020204" pitchFamily="34" charset="-122"/>
                <a:ea typeface="微软雅黑" panose="020B0503020204020204" pitchFamily="34" charset="-122"/>
              </a:rPr>
              <a:t>及</a:t>
            </a:r>
            <a:r>
              <a:rPr lang="en-US" altLang="zh-CN" sz="1800" dirty="0">
                <a:solidFill>
                  <a:srgbClr val="4C6062"/>
                </a:solidFill>
                <a:latin typeface="微软雅黑" panose="020B0503020204020204" pitchFamily="34" charset="-122"/>
                <a:ea typeface="微软雅黑" panose="020B0503020204020204" pitchFamily="34" charset="-122"/>
              </a:rPr>
              <a:t>Mail 3</a:t>
            </a:r>
            <a:r>
              <a:rPr lang="zh-CN" altLang="en-US" sz="1800" dirty="0">
                <a:solidFill>
                  <a:srgbClr val="4C6062"/>
                </a:solidFill>
                <a:latin typeface="微软雅黑" panose="020B0503020204020204" pitchFamily="34" charset="-122"/>
                <a:ea typeface="微软雅黑" panose="020B0503020204020204" pitchFamily="34" charset="-122"/>
              </a:rPr>
              <a:t>台服务器；内部</a:t>
            </a:r>
            <a:r>
              <a:rPr lang="en-US" altLang="zh-CN" sz="1800" dirty="0">
                <a:solidFill>
                  <a:srgbClr val="4C6062"/>
                </a:solidFill>
                <a:latin typeface="微软雅黑" panose="020B0503020204020204" pitchFamily="34" charset="-122"/>
                <a:ea typeface="微软雅黑" panose="020B0503020204020204" pitchFamily="34" charset="-122"/>
              </a:rPr>
              <a:t>Web</a:t>
            </a:r>
            <a:r>
              <a:rPr lang="zh-CN" altLang="en-US" sz="1800" dirty="0">
                <a:solidFill>
                  <a:srgbClr val="4C6062"/>
                </a:solidFill>
                <a:latin typeface="微软雅黑" panose="020B0503020204020204" pitchFamily="34" charset="-122"/>
                <a:ea typeface="微软雅黑" panose="020B0503020204020204" pitchFamily="34" charset="-122"/>
              </a:rPr>
              <a:t>服务器</a:t>
            </a:r>
            <a:r>
              <a:rPr lang="en-US" altLang="zh-CN" sz="1800" dirty="0">
                <a:solidFill>
                  <a:srgbClr val="4C6062"/>
                </a:solidFill>
                <a:latin typeface="微软雅黑" panose="020B0503020204020204" pitchFamily="34" charset="-122"/>
                <a:ea typeface="微软雅黑" panose="020B0503020204020204" pitchFamily="34" charset="-122"/>
              </a:rPr>
              <a:t>192.168.1.2</a:t>
            </a:r>
            <a:r>
              <a:rPr lang="zh-CN" altLang="en-US" sz="1800" dirty="0">
                <a:solidFill>
                  <a:srgbClr val="4C6062"/>
                </a:solidFill>
                <a:latin typeface="微软雅黑" panose="020B0503020204020204" pitchFamily="34" charset="-122"/>
                <a:ea typeface="微软雅黑" panose="020B0503020204020204" pitchFamily="34" charset="-122"/>
              </a:rPr>
              <a:t>通过端口映像方式对外提供服务。配置</a:t>
            </a:r>
            <a:r>
              <a:rPr lang="en-US" altLang="zh-CN" sz="1800" dirty="0" err="1">
                <a:solidFill>
                  <a:srgbClr val="4C6062"/>
                </a:solidFill>
                <a:latin typeface="微软雅黑" panose="020B0503020204020204" pitchFamily="34" charset="-122"/>
                <a:ea typeface="微软雅黑" panose="020B0503020204020204" pitchFamily="34" charset="-122"/>
              </a:rPr>
              <a:t>firewalld</a:t>
            </a:r>
            <a:r>
              <a:rPr lang="zh-CN" altLang="en-US" sz="1800" dirty="0">
                <a:solidFill>
                  <a:srgbClr val="4C6062"/>
                </a:solidFill>
                <a:latin typeface="微软雅黑" panose="020B0503020204020204" pitchFamily="34" charset="-122"/>
                <a:ea typeface="微软雅黑" panose="020B0503020204020204" pitchFamily="34" charset="-122"/>
              </a:rPr>
              <a:t>防火墙网络拓扑如图。</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配置统信</a:t>
            </a:r>
            <a:r>
              <a:rPr lang="en-US" altLang="zh-CN" dirty="0"/>
              <a:t>UOS V20</a:t>
            </a:r>
            <a:r>
              <a:rPr lang="zh-CN" altLang="en-US" dirty="0"/>
              <a:t>下的</a:t>
            </a:r>
            <a:r>
              <a:rPr lang="en-US" altLang="zh-CN" dirty="0"/>
              <a:t>TCP/IP</a:t>
            </a:r>
            <a:r>
              <a:rPr lang="zh-CN" altLang="en-US" dirty="0"/>
              <a:t>和远程管理</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409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813175" y="3574362"/>
            <a:ext cx="3543300" cy="297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四、项目实录</a:t>
            </a:r>
            <a:endParaRPr lang="zh-CN" altLang="en-US" dirty="0"/>
          </a:p>
        </p:txBody>
      </p:sp>
      <p:sp>
        <p:nvSpPr>
          <p:cNvPr id="6" name="内容占位符 5"/>
          <p:cNvSpPr>
            <a:spLocks noGrp="1"/>
          </p:cNvSpPr>
          <p:nvPr>
            <p:ph idx="13"/>
          </p:nvPr>
        </p:nvSpPr>
        <p:spPr/>
        <p:txBody>
          <a:bodyPr>
            <a:normAutofit/>
          </a:bodyPr>
          <a:lstStyle/>
          <a:p>
            <a:r>
              <a:rPr lang="zh-CN" altLang="en-US" dirty="0"/>
              <a:t>其他需要说明的信息</a:t>
            </a:r>
            <a:endParaRPr lang="zh-CN" altLang="en-US" dirty="0"/>
          </a:p>
        </p:txBody>
      </p:sp>
      <p:sp>
        <p:nvSpPr>
          <p:cNvPr id="2" name="文本框 1"/>
          <p:cNvSpPr txBox="1"/>
          <p:nvPr/>
        </p:nvSpPr>
        <p:spPr>
          <a:xfrm>
            <a:off x="739614" y="1905794"/>
            <a:ext cx="10236361" cy="2115451"/>
          </a:xfrm>
          <a:prstGeom prst="rect">
            <a:avLst/>
          </a:prstGeom>
          <a:noFill/>
        </p:spPr>
        <p:txBody>
          <a:bodyPr wrap="square" rtlCol="0" anchor="t">
            <a:spAutoFit/>
          </a:bodyPr>
          <a:lstStyle/>
          <a:p>
            <a:pPr indent="266700">
              <a:lnSpc>
                <a:spcPct val="150000"/>
              </a:lnSpc>
              <a:spcBef>
                <a:spcPts val="360"/>
              </a:spcBef>
              <a:spcAft>
                <a:spcPts val="240"/>
              </a:spcAft>
            </a:pPr>
            <a:r>
              <a:rPr lang="zh-CN" altLang="en-US" sz="2000" kern="100" dirty="0">
                <a:latin typeface="+mn-ea"/>
                <a:cs typeface="Times New Roman" panose="02020603050405020304" pitchFamily="18" charset="0"/>
              </a:rPr>
              <a:t>本项目后的实训视频、其他文件请详见随书光盘。</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本教材电子教案、试卷等全套资源提供群： </a:t>
            </a:r>
            <a:r>
              <a:rPr lang="en-US" altLang="zh-CN" sz="2000" kern="100" dirty="0">
                <a:latin typeface="+mn-ea"/>
                <a:cs typeface="Times New Roman" panose="02020603050405020304" pitchFamily="18" charset="0"/>
              </a:rPr>
              <a:t>414901724</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作者</a:t>
            </a:r>
            <a:r>
              <a:rPr lang="en-US" altLang="zh-CN" sz="2000" kern="100" dirty="0">
                <a:latin typeface="+mn-ea"/>
                <a:cs typeface="Times New Roman" panose="02020603050405020304" pitchFamily="18" charset="0"/>
              </a:rPr>
              <a:t>QQ</a:t>
            </a: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68433059</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教材</a:t>
            </a:r>
            <a:r>
              <a:rPr lang="en-US" altLang="zh-CN" sz="2000" kern="100" dirty="0">
                <a:latin typeface="+mn-ea"/>
                <a:cs typeface="Times New Roman" panose="02020603050405020304" pitchFamily="18" charset="0"/>
              </a:rPr>
              <a:t>ISBN</a:t>
            </a:r>
            <a:r>
              <a:rPr lang="zh-CN" altLang="en-US" sz="2000" kern="100" dirty="0">
                <a:latin typeface="+mn-ea"/>
                <a:cs typeface="Times New Roman" panose="02020603050405020304" pitchFamily="18" charset="0"/>
              </a:rPr>
              <a:t>：</a:t>
            </a: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6" name="矩形 5"/>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7" name="矩形 6"/>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14" name="椭圆 13"/>
          <p:cNvSpPr/>
          <p:nvPr/>
        </p:nvSpPr>
        <p:spPr>
          <a:xfrm>
            <a:off x="10095121" y="2480346"/>
            <a:ext cx="203200" cy="203200"/>
          </a:xfrm>
          <a:prstGeom prst="ellipse">
            <a:avLst/>
          </a:pr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95121" y="2727996"/>
            <a:ext cx="203200" cy="203200"/>
          </a:xfrm>
          <a:prstGeom prst="ellipse">
            <a:avLst/>
          </a:pr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095121" y="2975646"/>
            <a:ext cx="203200" cy="203200"/>
          </a:xfrm>
          <a:prstGeom prst="ellipse">
            <a:avLst/>
          </a:pr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
          <p:cNvSpPr txBox="1"/>
          <p:nvPr/>
        </p:nvSpPr>
        <p:spPr>
          <a:xfrm>
            <a:off x="2611437" y="2134394"/>
            <a:ext cx="7006442" cy="1938992"/>
          </a:xfrm>
          <a:prstGeom prst="rect">
            <a:avLst/>
          </a:prstGeom>
          <a:noFill/>
        </p:spPr>
        <p:txBody>
          <a:bodyPr wrap="square" rtlCol="0">
            <a:spAutoFit/>
          </a:bodyPr>
          <a:lstStyle/>
          <a:p>
            <a:r>
              <a:rPr lang="en-US" altLang="zh-CN" sz="12000" b="1" dirty="0">
                <a:solidFill>
                  <a:schemeClr val="bg1"/>
                </a:solidFill>
                <a:latin typeface="微软雅黑" panose="020B0503020204020204" pitchFamily="34" charset="-122"/>
                <a:ea typeface="微软雅黑" panose="020B0503020204020204" pitchFamily="34" charset="-122"/>
              </a:rPr>
              <a:t>THANKS</a:t>
            </a:r>
            <a:endParaRPr lang="zh-CN" altLang="en-US" sz="1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032470"/>
            <a:ext cx="194371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项目设计与准备</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a:lnSpc>
                <a:spcPts val="2400"/>
              </a:lnSpc>
            </a:pPr>
            <a:r>
              <a:rPr lang="zh-CN" altLang="en-US" sz="1900" dirty="0">
                <a:solidFill>
                  <a:schemeClr val="bg1"/>
                </a:solidFill>
                <a:latin typeface="Microsoft YaHei UI" panose="020B0503020204020204" pitchFamily="18" charset="-122"/>
                <a:cs typeface="Microsoft YaHei UI" panose="020B0503020204020204" pitchFamily="18" charset="-122"/>
              </a:rPr>
              <a:t>项目知识准备</a:t>
            </a:r>
            <a:endParaRPr lang="zh-CN" altLang="en-US" sz="1900" dirty="0">
              <a:solidFill>
                <a:schemeClr val="bg1"/>
              </a:solidFill>
              <a:latin typeface="Microsoft YaHei UI" panose="020B0503020204020204" pitchFamily="18" charset="-122"/>
              <a:cs typeface="Microsoft YaHei UI" panose="020B0503020204020204" pitchFamily="18"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项目实施</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0" name="TextBox 1"/>
          <p:cNvSpPr txBox="1"/>
          <p:nvPr/>
        </p:nvSpPr>
        <p:spPr>
          <a:xfrm>
            <a:off x="5123624" y="4281352"/>
            <a:ext cx="974626"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项目实录</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防火墙概述</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2" name="图片 11"/>
          <p:cNvPicPr>
            <a:picLocks noChangeAspect="1"/>
          </p:cNvPicPr>
          <p:nvPr/>
        </p:nvPicPr>
        <p:blipFill>
          <a:blip r:embed="rId1"/>
          <a:stretch>
            <a:fillRect/>
          </a:stretch>
        </p:blipFill>
        <p:spPr>
          <a:xfrm>
            <a:off x="1130935" y="6127988"/>
            <a:ext cx="10028789" cy="525303"/>
          </a:xfrm>
          <a:prstGeom prst="rect">
            <a:avLst/>
          </a:prstGeom>
        </p:spPr>
      </p:pic>
      <p:sp>
        <p:nvSpPr>
          <p:cNvPr id="14" name="文本框 13"/>
          <p:cNvSpPr txBox="1"/>
          <p:nvPr/>
        </p:nvSpPr>
        <p:spPr>
          <a:xfrm>
            <a:off x="1146336" y="1981994"/>
            <a:ext cx="9448639" cy="2346283"/>
          </a:xfrm>
          <a:prstGeom prst="rect">
            <a:avLst/>
          </a:prstGeom>
          <a:noFill/>
        </p:spPr>
        <p:txBody>
          <a:bodyPr wrap="square" rtlCol="0">
            <a:spAutoFit/>
          </a:bodyPr>
          <a:lstStyle/>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通常所说的网络防火墙是套用了古代防火墙的喻义，它指的是隔离在本地网络与外界网络之间的一道防御系统。防火墙可以使内部网络与互联网之间或者与其他外部网络间互相隔离、限制网络互访，以此来保护内部网络。</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zh-CN" sz="2000" dirty="0">
                <a:solidFill>
                  <a:srgbClr val="4C6062"/>
                </a:solidFill>
                <a:latin typeface="微软雅黑" panose="020B0503020204020204" pitchFamily="34" charset="-122"/>
                <a:ea typeface="微软雅黑" panose="020B0503020204020204" pitchFamily="34" charset="-122"/>
              </a:rPr>
              <a:t>防火墙的分类方法多种多样，不过从传统意义上讲，防火墙大致可以分为三大类，分别是“包过滤”“应用代理”“状态检测”。</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dirty="0"/>
              <a:t>iptables</a:t>
            </a:r>
            <a:r>
              <a:rPr lang="zh-CN" altLang="en-US" dirty="0"/>
              <a:t>与</a:t>
            </a:r>
            <a:r>
              <a:rPr lang="en-US" altLang="zh-CN" dirty="0" err="1"/>
              <a:t>firewalld</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2" name="图片 11"/>
          <p:cNvPicPr>
            <a:picLocks noChangeAspect="1"/>
          </p:cNvPicPr>
          <p:nvPr/>
        </p:nvPicPr>
        <p:blipFill>
          <a:blip r:embed="rId1"/>
          <a:stretch>
            <a:fillRect/>
          </a:stretch>
        </p:blipFill>
        <p:spPr>
          <a:xfrm>
            <a:off x="1130935" y="6127988"/>
            <a:ext cx="10028789" cy="525303"/>
          </a:xfrm>
          <a:prstGeom prst="rect">
            <a:avLst/>
          </a:prstGeom>
        </p:spPr>
      </p:pic>
      <p:sp>
        <p:nvSpPr>
          <p:cNvPr id="14" name="文本框 13"/>
          <p:cNvSpPr txBox="1"/>
          <p:nvPr/>
        </p:nvSpPr>
        <p:spPr>
          <a:xfrm>
            <a:off x="1146336" y="1981994"/>
            <a:ext cx="9448639" cy="1884618"/>
          </a:xfrm>
          <a:prstGeom prst="rect">
            <a:avLst/>
          </a:prstGeom>
          <a:noFill/>
        </p:spPr>
        <p:txBody>
          <a:bodyPr wrap="square" rtlCol="0">
            <a:spAutoFit/>
          </a:bodyPr>
          <a:lstStyle/>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早期的</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系统采用</a:t>
            </a:r>
            <a:r>
              <a:rPr lang="en-US" altLang="zh-CN" sz="2000" dirty="0" err="1">
                <a:solidFill>
                  <a:srgbClr val="4C6062"/>
                </a:solidFill>
                <a:latin typeface="微软雅黑" panose="020B0503020204020204" pitchFamily="34" charset="-122"/>
                <a:ea typeface="微软雅黑" panose="020B0503020204020204" pitchFamily="34" charset="-122"/>
              </a:rPr>
              <a:t>ipfwadm</a:t>
            </a:r>
            <a:r>
              <a:rPr lang="zh-CN" altLang="en-US" sz="2000" dirty="0">
                <a:solidFill>
                  <a:srgbClr val="4C6062"/>
                </a:solidFill>
                <a:latin typeface="微软雅黑" panose="020B0503020204020204" pitchFamily="34" charset="-122"/>
                <a:ea typeface="微软雅黑" panose="020B0503020204020204" pitchFamily="34" charset="-122"/>
              </a:rPr>
              <a:t>作为防火墙，但在</a:t>
            </a:r>
            <a:r>
              <a:rPr lang="en-US" altLang="zh-CN" sz="2000" dirty="0">
                <a:solidFill>
                  <a:srgbClr val="4C6062"/>
                </a:solidFill>
                <a:latin typeface="微软雅黑" panose="020B0503020204020204" pitchFamily="34" charset="-122"/>
                <a:ea typeface="微软雅黑" panose="020B0503020204020204" pitchFamily="34" charset="-122"/>
              </a:rPr>
              <a:t>2.2.0</a:t>
            </a:r>
            <a:r>
              <a:rPr lang="zh-CN" altLang="en-US" sz="2000" dirty="0">
                <a:solidFill>
                  <a:srgbClr val="4C6062"/>
                </a:solidFill>
                <a:latin typeface="微软雅黑" panose="020B0503020204020204" pitchFamily="34" charset="-122"/>
                <a:ea typeface="微软雅黑" panose="020B0503020204020204" pitchFamily="34" charset="-122"/>
              </a:rPr>
              <a:t>版本中被</a:t>
            </a:r>
            <a:r>
              <a:rPr lang="en-US" altLang="zh-CN" sz="2000" dirty="0" err="1">
                <a:solidFill>
                  <a:srgbClr val="4C6062"/>
                </a:solidFill>
                <a:latin typeface="微软雅黑" panose="020B0503020204020204" pitchFamily="34" charset="-122"/>
                <a:ea typeface="微软雅黑" panose="020B0503020204020204" pitchFamily="34" charset="-122"/>
              </a:rPr>
              <a:t>ipchains</a:t>
            </a:r>
            <a:r>
              <a:rPr lang="zh-CN" altLang="en-US" sz="2000" dirty="0">
                <a:solidFill>
                  <a:srgbClr val="4C6062"/>
                </a:solidFill>
                <a:latin typeface="微软雅黑" panose="020B0503020204020204" pitchFamily="34" charset="-122"/>
                <a:ea typeface="微软雅黑" panose="020B0503020204020204" pitchFamily="34" charset="-122"/>
              </a:rPr>
              <a:t>取代。</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在统信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中，</a:t>
            </a:r>
            <a:r>
              <a:rPr lang="en-US" altLang="zh-CN" sz="2000" dirty="0" err="1">
                <a:solidFill>
                  <a:srgbClr val="4C6062"/>
                </a:solidFill>
                <a:latin typeface="微软雅黑" panose="020B0503020204020204" pitchFamily="34" charset="-122"/>
                <a:ea typeface="微软雅黑" panose="020B0503020204020204" pitchFamily="34" charset="-122"/>
              </a:rPr>
              <a:t>firewalld</a:t>
            </a:r>
            <a:r>
              <a:rPr lang="zh-CN" altLang="en-US" sz="2000" dirty="0">
                <a:solidFill>
                  <a:srgbClr val="4C6062"/>
                </a:solidFill>
                <a:latin typeface="微软雅黑" panose="020B0503020204020204" pitchFamily="34" charset="-122"/>
                <a:ea typeface="微软雅黑" panose="020B0503020204020204" pitchFamily="34" charset="-122"/>
              </a:rPr>
              <a:t>防火墙取代了</a:t>
            </a:r>
            <a:r>
              <a:rPr lang="en-US" altLang="zh-CN" sz="2000" dirty="0">
                <a:solidFill>
                  <a:srgbClr val="4C6062"/>
                </a:solidFill>
                <a:latin typeface="微软雅黑" panose="020B0503020204020204" pitchFamily="34" charset="-122"/>
                <a:ea typeface="微软雅黑" panose="020B0503020204020204" pitchFamily="34" charset="-122"/>
              </a:rPr>
              <a:t>iptables</a:t>
            </a:r>
            <a:r>
              <a:rPr lang="zh-CN" altLang="en-US" sz="2000" dirty="0">
                <a:solidFill>
                  <a:srgbClr val="4C6062"/>
                </a:solidFill>
                <a:latin typeface="微软雅黑" panose="020B0503020204020204" pitchFamily="34" charset="-122"/>
                <a:ea typeface="微软雅黑" panose="020B0503020204020204" pitchFamily="34" charset="-122"/>
              </a:rPr>
              <a:t>防火墙。实际上，</a:t>
            </a:r>
            <a:r>
              <a:rPr lang="en-US" altLang="zh-CN" sz="2000" dirty="0">
                <a:solidFill>
                  <a:srgbClr val="4C6062"/>
                </a:solidFill>
                <a:latin typeface="微软雅黑" panose="020B0503020204020204" pitchFamily="34" charset="-122"/>
                <a:ea typeface="微软雅黑" panose="020B0503020204020204" pitchFamily="34" charset="-122"/>
              </a:rPr>
              <a:t>iptables</a:t>
            </a:r>
            <a:r>
              <a:rPr lang="zh-CN" altLang="en-US" sz="2000" dirty="0">
                <a:solidFill>
                  <a:srgbClr val="4C6062"/>
                </a:solidFill>
                <a:latin typeface="微软雅黑" panose="020B0503020204020204" pitchFamily="34" charset="-122"/>
                <a:ea typeface="微软雅黑" panose="020B0503020204020204" pitchFamily="34" charset="-122"/>
              </a:rPr>
              <a:t>与</a:t>
            </a:r>
            <a:r>
              <a:rPr lang="en-US" altLang="zh-CN" sz="2000" dirty="0" err="1">
                <a:solidFill>
                  <a:srgbClr val="4C6062"/>
                </a:solidFill>
                <a:latin typeface="微软雅黑" panose="020B0503020204020204" pitchFamily="34" charset="-122"/>
                <a:ea typeface="微软雅黑" panose="020B0503020204020204" pitchFamily="34" charset="-122"/>
              </a:rPr>
              <a:t>firewalld</a:t>
            </a:r>
            <a:r>
              <a:rPr lang="zh-CN" altLang="en-US" sz="2000" dirty="0">
                <a:solidFill>
                  <a:srgbClr val="4C6062"/>
                </a:solidFill>
                <a:latin typeface="微软雅黑" panose="020B0503020204020204" pitchFamily="34" charset="-122"/>
                <a:ea typeface="微软雅黑" panose="020B0503020204020204" pitchFamily="34" charset="-122"/>
              </a:rPr>
              <a:t>都不是真正的防火墙，它们都只是用来定义防火墙策略的防火墙管理工具，或者说，它们只是一种服务。</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Tree>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dirty="0"/>
              <a:t>NAT</a:t>
            </a:r>
            <a:r>
              <a:rPr lang="zh-CN" altLang="en-US" dirty="0"/>
              <a:t>基础知识</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2" name="图片 11"/>
          <p:cNvPicPr>
            <a:picLocks noChangeAspect="1"/>
          </p:cNvPicPr>
          <p:nvPr/>
        </p:nvPicPr>
        <p:blipFill>
          <a:blip r:embed="rId1"/>
          <a:stretch>
            <a:fillRect/>
          </a:stretch>
        </p:blipFill>
        <p:spPr>
          <a:xfrm>
            <a:off x="1130935" y="6127988"/>
            <a:ext cx="10028789" cy="525303"/>
          </a:xfrm>
          <a:prstGeom prst="rect">
            <a:avLst/>
          </a:prstGeom>
        </p:spPr>
      </p:pic>
      <p:sp>
        <p:nvSpPr>
          <p:cNvPr id="14" name="文本框 13"/>
          <p:cNvSpPr txBox="1"/>
          <p:nvPr/>
        </p:nvSpPr>
        <p:spPr>
          <a:xfrm>
            <a:off x="1069975" y="1660557"/>
            <a:ext cx="9448639" cy="3731278"/>
          </a:xfrm>
          <a:prstGeom prst="rect">
            <a:avLst/>
          </a:prstGeom>
          <a:noFill/>
        </p:spPr>
        <p:txBody>
          <a:bodyPr wrap="square" rtlCol="0">
            <a:spAutoFit/>
          </a:bodyPr>
          <a:lstStyle/>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网络地址转换器（</a:t>
            </a:r>
            <a:r>
              <a:rPr lang="en-US" altLang="zh-CN" sz="2000" dirty="0">
                <a:solidFill>
                  <a:srgbClr val="4C6062"/>
                </a:solidFill>
                <a:latin typeface="微软雅黑" panose="020B0503020204020204" pitchFamily="34" charset="-122"/>
                <a:ea typeface="微软雅黑" panose="020B0503020204020204" pitchFamily="34" charset="-122"/>
              </a:rPr>
              <a:t>Network Address Translator</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NAT</a:t>
            </a:r>
            <a:r>
              <a:rPr lang="zh-CN" altLang="en-US" sz="2000" dirty="0">
                <a:solidFill>
                  <a:srgbClr val="4C6062"/>
                </a:solidFill>
                <a:latin typeface="微软雅黑" panose="020B0503020204020204" pitchFamily="34" charset="-122"/>
                <a:ea typeface="微软雅黑" panose="020B0503020204020204" pitchFamily="34" charset="-122"/>
              </a:rPr>
              <a:t>）位于使用专用地址的内联网（</a:t>
            </a:r>
            <a:r>
              <a:rPr lang="en-US" altLang="zh-CN" sz="2000" dirty="0">
                <a:solidFill>
                  <a:srgbClr val="4C6062"/>
                </a:solidFill>
                <a:latin typeface="微软雅黑" panose="020B0503020204020204" pitchFamily="34" charset="-122"/>
                <a:ea typeface="微软雅黑" panose="020B0503020204020204" pitchFamily="34" charset="-122"/>
              </a:rPr>
              <a:t>Intranet</a:t>
            </a:r>
            <a:r>
              <a:rPr lang="zh-CN" altLang="en-US" sz="2000" dirty="0">
                <a:solidFill>
                  <a:srgbClr val="4C6062"/>
                </a:solidFill>
                <a:latin typeface="微软雅黑" panose="020B0503020204020204" pitchFamily="34" charset="-122"/>
                <a:ea typeface="微软雅黑" panose="020B0503020204020204" pitchFamily="34" charset="-122"/>
              </a:rPr>
              <a:t>）和使用公用地址的</a:t>
            </a:r>
            <a:r>
              <a:rPr lang="en-US" altLang="zh-CN" sz="2000" dirty="0">
                <a:solidFill>
                  <a:srgbClr val="4C6062"/>
                </a:solidFill>
                <a:latin typeface="微软雅黑" panose="020B0503020204020204" pitchFamily="34" charset="-122"/>
                <a:ea typeface="微软雅黑" panose="020B0503020204020204" pitchFamily="34" charset="-122"/>
              </a:rPr>
              <a:t>Internet</a:t>
            </a:r>
            <a:r>
              <a:rPr lang="zh-CN" altLang="en-US" sz="2000" dirty="0">
                <a:solidFill>
                  <a:srgbClr val="4C6062"/>
                </a:solidFill>
                <a:latin typeface="微软雅黑" panose="020B0503020204020204" pitchFamily="34" charset="-122"/>
                <a:ea typeface="微软雅黑" panose="020B0503020204020204" pitchFamily="34" charset="-122"/>
              </a:rPr>
              <a:t>之间。</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       1.NAT</a:t>
            </a:r>
            <a:r>
              <a:rPr lang="zh-CN" altLang="en-US" sz="2000" dirty="0">
                <a:solidFill>
                  <a:srgbClr val="4C6062"/>
                </a:solidFill>
                <a:latin typeface="微软雅黑" panose="020B0503020204020204" pitchFamily="34" charset="-122"/>
                <a:ea typeface="微软雅黑" panose="020B0503020204020204" pitchFamily="34" charset="-122"/>
              </a:rPr>
              <a:t>主要具有以下几种功能。</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）从</a:t>
            </a:r>
            <a:r>
              <a:rPr lang="en-US" altLang="zh-CN" sz="2000" dirty="0">
                <a:solidFill>
                  <a:srgbClr val="4C6062"/>
                </a:solidFill>
                <a:latin typeface="微软雅黑" panose="020B0503020204020204" pitchFamily="34" charset="-122"/>
                <a:ea typeface="微软雅黑" panose="020B0503020204020204" pitchFamily="34" charset="-122"/>
              </a:rPr>
              <a:t>Intranet</a:t>
            </a:r>
            <a:r>
              <a:rPr lang="zh-CN" altLang="en-US" sz="2000" dirty="0">
                <a:solidFill>
                  <a:srgbClr val="4C6062"/>
                </a:solidFill>
                <a:latin typeface="微软雅黑" panose="020B0503020204020204" pitchFamily="34" charset="-122"/>
                <a:ea typeface="微软雅黑" panose="020B0503020204020204" pitchFamily="34" charset="-122"/>
              </a:rPr>
              <a:t>传出的数据包由</a:t>
            </a:r>
            <a:r>
              <a:rPr lang="en-US" altLang="zh-CN" sz="2000" dirty="0">
                <a:solidFill>
                  <a:srgbClr val="4C6062"/>
                </a:solidFill>
                <a:latin typeface="微软雅黑" panose="020B0503020204020204" pitchFamily="34" charset="-122"/>
                <a:ea typeface="微软雅黑" panose="020B0503020204020204" pitchFamily="34" charset="-122"/>
              </a:rPr>
              <a:t>NAT</a:t>
            </a:r>
            <a:r>
              <a:rPr lang="zh-CN" altLang="en-US" sz="2000" dirty="0">
                <a:solidFill>
                  <a:srgbClr val="4C6062"/>
                </a:solidFill>
                <a:latin typeface="微软雅黑" panose="020B0503020204020204" pitchFamily="34" charset="-122"/>
                <a:ea typeface="微软雅黑" panose="020B0503020204020204" pitchFamily="34" charset="-122"/>
              </a:rPr>
              <a:t>将它们的专用地址转换为公用地址。</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）从</a:t>
            </a:r>
            <a:r>
              <a:rPr lang="en-US" altLang="zh-CN" sz="2000" dirty="0">
                <a:solidFill>
                  <a:srgbClr val="4C6062"/>
                </a:solidFill>
                <a:latin typeface="微软雅黑" panose="020B0503020204020204" pitchFamily="34" charset="-122"/>
                <a:ea typeface="微软雅黑" panose="020B0503020204020204" pitchFamily="34" charset="-122"/>
              </a:rPr>
              <a:t>Internet</a:t>
            </a:r>
            <a:r>
              <a:rPr lang="zh-CN" altLang="en-US" sz="2000" dirty="0">
                <a:solidFill>
                  <a:srgbClr val="4C6062"/>
                </a:solidFill>
                <a:latin typeface="微软雅黑" panose="020B0503020204020204" pitchFamily="34" charset="-122"/>
                <a:ea typeface="微软雅黑" panose="020B0503020204020204" pitchFamily="34" charset="-122"/>
              </a:rPr>
              <a:t>传入的数据包由</a:t>
            </a:r>
            <a:r>
              <a:rPr lang="en-US" altLang="zh-CN" sz="2000" dirty="0">
                <a:solidFill>
                  <a:srgbClr val="4C6062"/>
                </a:solidFill>
                <a:latin typeface="微软雅黑" panose="020B0503020204020204" pitchFamily="34" charset="-122"/>
                <a:ea typeface="微软雅黑" panose="020B0503020204020204" pitchFamily="34" charset="-122"/>
              </a:rPr>
              <a:t>NAT</a:t>
            </a:r>
            <a:r>
              <a:rPr lang="zh-CN" altLang="en-US" sz="2000" dirty="0">
                <a:solidFill>
                  <a:srgbClr val="4C6062"/>
                </a:solidFill>
                <a:latin typeface="微软雅黑" panose="020B0503020204020204" pitchFamily="34" charset="-122"/>
                <a:ea typeface="微软雅黑" panose="020B0503020204020204" pitchFamily="34" charset="-122"/>
              </a:rPr>
              <a:t>将它们的公用地址转换为专用地址。</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）支持多重服务器和负载均衡。</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）实现透明代理。</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Tree>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12918</Words>
  <Application>WPS 演示</Application>
  <PresentationFormat>自定义</PresentationFormat>
  <Paragraphs>607</Paragraphs>
  <Slides>54</Slides>
  <Notes>0</Notes>
  <HiddenSlides>0</HiddenSlides>
  <MMClips>0</MMClips>
  <ScaleCrop>false</ScaleCrop>
  <HeadingPairs>
    <vt:vector size="8" baseType="variant">
      <vt:variant>
        <vt:lpstr>已用的字体</vt:lpstr>
      </vt:variant>
      <vt:variant>
        <vt:i4>17</vt:i4>
      </vt:variant>
      <vt:variant>
        <vt:lpstr>主题</vt:lpstr>
      </vt:variant>
      <vt:variant>
        <vt:i4>2</vt:i4>
      </vt:variant>
      <vt:variant>
        <vt:lpstr>嵌入 OLE 服务器</vt:lpstr>
      </vt:variant>
      <vt:variant>
        <vt:i4>2</vt:i4>
      </vt:variant>
      <vt:variant>
        <vt:lpstr>幻灯片标题</vt:lpstr>
      </vt:variant>
      <vt:variant>
        <vt:i4>54</vt:i4>
      </vt:variant>
    </vt:vector>
  </HeadingPairs>
  <TitlesOfParts>
    <vt:vector size="75" baseType="lpstr">
      <vt:lpstr>Arial</vt:lpstr>
      <vt:lpstr>宋体</vt:lpstr>
      <vt:lpstr>Wingdings</vt:lpstr>
      <vt:lpstr>微软雅黑</vt:lpstr>
      <vt:lpstr>Arial Unicode MS</vt:lpstr>
      <vt:lpstr>Microsoft YaHei UI</vt:lpstr>
      <vt:lpstr>Times New Roman</vt:lpstr>
      <vt:lpstr>方正书宋简体</vt:lpstr>
      <vt:lpstr>Arial</vt:lpstr>
      <vt:lpstr>仿宋</vt:lpstr>
      <vt:lpstr>Calibri</vt:lpstr>
      <vt:lpstr>Arial Unicode MS</vt:lpstr>
      <vt:lpstr>等线</vt:lpstr>
      <vt:lpstr>方正黑体简体</vt:lpstr>
      <vt:lpstr>方正兰亭中黑_GBK</vt:lpstr>
      <vt:lpstr>黑体</vt:lpstr>
      <vt:lpstr>方正兰亭刊黑简体</vt:lpstr>
      <vt:lpstr>Office Theme</vt:lpstr>
      <vt:lpstr>1_Office Theme</vt:lpstr>
      <vt:lpstr>Visio.Drawing.15</vt:lpstr>
      <vt:lpstr>Visio.Drawing.15</vt:lpstr>
      <vt:lpstr>PowerPoint 演示文稿</vt:lpstr>
      <vt:lpstr>PowerPoint 演示文稿</vt:lpstr>
      <vt:lpstr>PowerPoint 演示文稿</vt:lpstr>
      <vt:lpstr>PowerPoint 演示文稿</vt:lpstr>
      <vt:lpstr>PowerPoint 演示文稿</vt:lpstr>
      <vt:lpstr>PowerPoint 演示文稿</vt:lpstr>
      <vt:lpstr>一、项目知识准备</vt:lpstr>
      <vt:lpstr>一、项目知识准备</vt:lpstr>
      <vt:lpstr>一、项目知识准备</vt:lpstr>
      <vt:lpstr>一、项目知识准备</vt:lpstr>
      <vt:lpstr>一、项目知识准备</vt:lpstr>
      <vt:lpstr>一、项目知识准备</vt:lpstr>
      <vt:lpstr>一、项目知识准备</vt:lpstr>
      <vt:lpstr>PowerPoint 演示文稿</vt:lpstr>
      <vt:lpstr>二、项目设计与准备</vt:lpstr>
      <vt:lpstr>PowerPoint 演示文稿</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PowerPoint 演示文稿</vt:lpstr>
      <vt:lpstr>四、项目实录</vt:lpstr>
      <vt:lpstr>四、项目实录</vt:lpstr>
      <vt:lpstr>四、项目实录</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Administrator</cp:lastModifiedBy>
  <cp:revision>528</cp:revision>
  <dcterms:created xsi:type="dcterms:W3CDTF">2006-08-16T00:00:00Z</dcterms:created>
  <dcterms:modified xsi:type="dcterms:W3CDTF">2026-03-07T02:41:09Z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CEEF4F5015E84DBA84DC11D34E7C580F_12</vt:lpwstr>
  </property>
</Properties>
</file>